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</p:sldMasterIdLst>
  <p:notesMasterIdLst>
    <p:notesMasterId r:id="rId22"/>
  </p:notesMasterIdLst>
  <p:sldIdLst>
    <p:sldId id="256" r:id="rId2"/>
    <p:sldId id="362" r:id="rId3"/>
    <p:sldId id="410" r:id="rId4"/>
    <p:sldId id="411" r:id="rId5"/>
    <p:sldId id="412" r:id="rId6"/>
    <p:sldId id="413" r:id="rId7"/>
    <p:sldId id="414" r:id="rId8"/>
    <p:sldId id="415" r:id="rId9"/>
    <p:sldId id="417" r:id="rId10"/>
    <p:sldId id="418" r:id="rId11"/>
    <p:sldId id="426" r:id="rId12"/>
    <p:sldId id="419" r:id="rId13"/>
    <p:sldId id="421" r:id="rId14"/>
    <p:sldId id="422" r:id="rId15"/>
    <p:sldId id="423" r:id="rId16"/>
    <p:sldId id="424" r:id="rId17"/>
    <p:sldId id="427" r:id="rId18"/>
    <p:sldId id="425" r:id="rId19"/>
    <p:sldId id="409" r:id="rId20"/>
    <p:sldId id="302" r:id="rId21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93" autoAdjust="0"/>
    <p:restoredTop sz="94660"/>
  </p:normalViewPr>
  <p:slideViewPr>
    <p:cSldViewPr>
      <p:cViewPr>
        <p:scale>
          <a:sx n="71" d="100"/>
          <a:sy n="71" d="100"/>
        </p:scale>
        <p:origin x="-2688" y="-9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92" d="100"/>
          <a:sy n="92" d="100"/>
        </p:scale>
        <p:origin x="-3768" y="-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.wmf"/><Relationship Id="rId1" Type="http://schemas.openxmlformats.org/officeDocument/2006/relationships/image" Target="../media/image9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4A6F3147-B3C0-4B2A-B964-AB106F786BE1}" type="datetimeFigureOut">
              <a:rPr lang="en-US"/>
              <a:pPr>
                <a:defRPr/>
              </a:pPr>
              <a:t>1/27/2018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CA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CA" noProof="0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1BF7B1FF-DFE5-4B27-8E0E-F1DDF2FB76BC}" type="slidenum">
              <a:rPr lang="en-CA"/>
              <a:pPr>
                <a:defRPr/>
              </a:pPr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9561097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CA" smtClean="0"/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E6226FB-55D5-4CAA-90EF-D8DC53E1A20F}" type="slidenum">
              <a:rPr lang="en-CA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</a:t>
            </a:fld>
            <a:endParaRPr lang="en-CA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379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68D7968-65AB-438D-81E3-391A72FB4CAA}" type="slidenum">
              <a:rPr lang="en-CA" smtClean="0"/>
              <a:pPr>
                <a:defRPr/>
              </a:pPr>
              <a:t>10</a:t>
            </a:fld>
            <a:endParaRPr lang="en-CA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104740F-19B0-41AD-B2C5-48FD033F40F9}" type="slidenum">
              <a:rPr lang="en-CA" smtClean="0"/>
              <a:pPr>
                <a:defRPr/>
              </a:pPr>
              <a:t>11</a:t>
            </a:fld>
            <a:endParaRPr lang="en-CA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982EE92-F606-463B-BEE8-DE36E43A21A9}" type="slidenum">
              <a:rPr lang="en-CA" smtClean="0"/>
              <a:pPr>
                <a:defRPr/>
              </a:pPr>
              <a:t>12</a:t>
            </a:fld>
            <a:endParaRPr lang="en-CA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584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E30065-03A6-45B9-99EB-107426DA7B82}" type="slidenum">
              <a:rPr lang="en-CA" smtClean="0"/>
              <a:pPr>
                <a:defRPr/>
              </a:pPr>
              <a:t>13</a:t>
            </a:fld>
            <a:endParaRPr lang="en-CA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686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0A0A6BD-CF72-4D6B-BEEB-2B0AD41BB0F7}" type="slidenum">
              <a:rPr lang="en-CA" smtClean="0"/>
              <a:pPr>
                <a:defRPr/>
              </a:pPr>
              <a:t>14</a:t>
            </a:fld>
            <a:endParaRPr lang="en-CA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789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2BB0206-697A-410C-8ACF-2667BE2138AF}" type="slidenum">
              <a:rPr lang="en-CA" smtClean="0"/>
              <a:pPr>
                <a:defRPr/>
              </a:pPr>
              <a:t>15</a:t>
            </a:fld>
            <a:endParaRPr lang="en-CA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104740F-19B0-41AD-B2C5-48FD033F40F9}" type="slidenum">
              <a:rPr lang="en-CA" smtClean="0"/>
              <a:pPr>
                <a:defRPr/>
              </a:pPr>
              <a:t>16</a:t>
            </a:fld>
            <a:endParaRPr lang="en-CA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104740F-19B0-41AD-B2C5-48FD033F40F9}" type="slidenum">
              <a:rPr lang="en-CA" smtClean="0"/>
              <a:pPr>
                <a:defRPr/>
              </a:pPr>
              <a:t>17</a:t>
            </a:fld>
            <a:endParaRPr lang="en-CA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993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75E64B5-D536-4F5C-835D-B50D32BEA75A}" type="slidenum">
              <a:rPr lang="en-CA" smtClean="0"/>
              <a:pPr>
                <a:defRPr/>
              </a:pPr>
              <a:t>18</a:t>
            </a:fld>
            <a:endParaRPr lang="en-CA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523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2AECF5C-4709-4C28-A9FA-1E114E02C6BA}" type="slidenum">
              <a:rPr lang="en-CA" smtClean="0"/>
              <a:pPr>
                <a:defRPr/>
              </a:pPr>
              <a:t>19</a:t>
            </a:fld>
            <a:endParaRPr lang="en-CA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734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389AB63-6691-47FE-B299-2F4E3BB7A113}" type="slidenum">
              <a:rPr lang="en-CA" smtClean="0"/>
              <a:pPr>
                <a:defRPr/>
              </a:pPr>
              <a:t>2</a:t>
            </a:fld>
            <a:endParaRPr lang="en-CA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704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8AB88D8-AB5F-48DB-98E9-EEBC0B734597}" type="slidenum">
              <a:rPr lang="en-CA" smtClean="0"/>
              <a:pPr>
                <a:defRPr/>
              </a:pPr>
              <a:t>20</a:t>
            </a:fld>
            <a:endParaRPr lang="en-CA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560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8FE0252-2454-472B-A446-D231AE23E948}" type="slidenum">
              <a:rPr lang="en-CA" smtClean="0"/>
              <a:pPr>
                <a:defRPr/>
              </a:pPr>
              <a:t>3</a:t>
            </a:fld>
            <a:endParaRPr lang="en-CA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62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06E083A-1A3A-4015-9197-462832C22844}" type="slidenum">
              <a:rPr lang="en-CA" smtClean="0"/>
              <a:pPr>
                <a:defRPr/>
              </a:pPr>
              <a:t>4</a:t>
            </a:fld>
            <a:endParaRPr lang="en-CA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65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65C2E51-C9A2-45C3-BAF7-860F2064E79A}" type="slidenum">
              <a:rPr lang="en-CA" smtClean="0"/>
              <a:pPr>
                <a:defRPr/>
              </a:pPr>
              <a:t>5</a:t>
            </a:fld>
            <a:endParaRPr lang="en-CA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867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8ACA717-A09D-42DB-8550-21D64409AD9E}" type="slidenum">
              <a:rPr lang="en-CA" smtClean="0"/>
              <a:pPr>
                <a:defRPr/>
              </a:pPr>
              <a:t>6</a:t>
            </a:fld>
            <a:endParaRPr lang="en-CA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6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9EDE2B6-B4E6-446B-B648-B214778FD9DE}" type="slidenum">
              <a:rPr lang="en-CA" smtClean="0"/>
              <a:pPr>
                <a:defRPr/>
              </a:pPr>
              <a:t>7</a:t>
            </a:fld>
            <a:endParaRPr lang="en-CA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2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A678F5-C406-4545-B00E-0FEBFF434A68}" type="slidenum">
              <a:rPr lang="en-CA" smtClean="0"/>
              <a:pPr>
                <a:defRPr/>
              </a:pPr>
              <a:t>8</a:t>
            </a:fld>
            <a:endParaRPr lang="en-CA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277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9D72A5E-D374-424D-87DB-621D8AD7DE11}" type="slidenum">
              <a:rPr lang="en-CA" smtClean="0"/>
              <a:pPr>
                <a:defRPr/>
              </a:pPr>
              <a:t>9</a:t>
            </a:fld>
            <a:endParaRPr lang="en-CA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 smtClean="0"/>
              <a:t>Click to edit Master title style</a:t>
            </a:r>
            <a:endParaRPr lang="en-CA" dirty="0"/>
          </a:p>
        </p:txBody>
      </p:sp>
      <p:sp>
        <p:nvSpPr>
          <p:cNvPr id="6" name="Text Box 14"/>
          <p:cNvSpPr txBox="1">
            <a:spLocks noChangeArrowheads="1"/>
          </p:cNvSpPr>
          <p:nvPr userDrawn="1"/>
        </p:nvSpPr>
        <p:spPr bwMode="auto">
          <a:xfrm>
            <a:off x="3779838" y="260350"/>
            <a:ext cx="5040312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25400" dir="2700000" algn="tl" rotWithShape="0">
              <a:prstClr val="black"/>
            </a:outerShdw>
          </a:effectLst>
        </p:spPr>
        <p:txBody>
          <a:bodyPr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ECE 250 </a:t>
            </a:r>
            <a:r>
              <a:rPr lang="en-US" sz="2000" i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Algorithms and Data Structures</a:t>
            </a:r>
          </a:p>
        </p:txBody>
      </p:sp>
      <p:sp>
        <p:nvSpPr>
          <p:cNvPr id="7" name="Text Box 14"/>
          <p:cNvSpPr txBox="1">
            <a:spLocks noChangeArrowheads="1"/>
          </p:cNvSpPr>
          <p:nvPr userDrawn="1"/>
        </p:nvSpPr>
        <p:spPr bwMode="auto">
          <a:xfrm>
            <a:off x="5472113" y="4365625"/>
            <a:ext cx="3671887" cy="2270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25400" dir="2700000" algn="tl" rotWithShape="0">
              <a:prstClr val="black"/>
            </a:outerShdw>
          </a:effectLst>
        </p:spPr>
        <p:txBody>
          <a:bodyPr>
            <a:spAutoFit/>
          </a:bodyPr>
          <a:lstStyle/>
          <a:p>
            <a:pPr defTabSz="457200">
              <a:spcBef>
                <a:spcPct val="20000"/>
              </a:spcBef>
              <a:defRPr/>
            </a:pPr>
            <a:r>
              <a:rPr lang="en-US" sz="1200" b="1" kern="0" dirty="0">
                <a:solidFill>
                  <a:srgbClr val="FFFFFF"/>
                </a:solidFill>
                <a:latin typeface="Arial" pitchFamily="34" charset="0"/>
                <a:ea typeface="ＭＳ Ｐゴシック" charset="-128"/>
                <a:cs typeface="Arial" pitchFamily="34" charset="0"/>
              </a:rPr>
              <a:t>Douglas Wilhelm Harder, </a:t>
            </a:r>
            <a:r>
              <a:rPr lang="en-US" sz="1200" b="1" kern="0" dirty="0" err="1">
                <a:solidFill>
                  <a:srgbClr val="FFFFFF"/>
                </a:solidFill>
                <a:latin typeface="Arial" pitchFamily="34" charset="0"/>
                <a:ea typeface="ＭＳ Ｐゴシック" charset="-128"/>
                <a:cs typeface="Arial" pitchFamily="34" charset="0"/>
              </a:rPr>
              <a:t>M.Math</a:t>
            </a:r>
            <a:r>
              <a:rPr lang="en-US" sz="1200" b="1" kern="0" dirty="0">
                <a:solidFill>
                  <a:srgbClr val="FFFFFF"/>
                </a:solidFill>
                <a:latin typeface="Arial" pitchFamily="34" charset="0"/>
                <a:ea typeface="ＭＳ Ｐゴシック" charset="-128"/>
                <a:cs typeface="Arial" pitchFamily="34" charset="0"/>
              </a:rPr>
              <a:t>. LEL</a:t>
            </a:r>
          </a:p>
          <a:p>
            <a:pPr defTabSz="457200">
              <a:spcBef>
                <a:spcPct val="20000"/>
              </a:spcBef>
              <a:defRPr/>
            </a:pPr>
            <a:r>
              <a:rPr lang="en-US" sz="1100" kern="0" dirty="0">
                <a:solidFill>
                  <a:srgbClr val="FFFFFF"/>
                </a:solidFill>
                <a:latin typeface="Arial" pitchFamily="34" charset="0"/>
                <a:ea typeface="ＭＳ Ｐゴシック" charset="-128"/>
                <a:cs typeface="Arial" pitchFamily="34" charset="0"/>
              </a:rPr>
              <a:t>Department of Electrical and Computer Engineering</a:t>
            </a:r>
          </a:p>
          <a:p>
            <a:pPr defTabSz="457200">
              <a:spcBef>
                <a:spcPct val="20000"/>
              </a:spcBef>
              <a:defRPr/>
            </a:pPr>
            <a:r>
              <a:rPr lang="en-US" sz="1100" kern="0" dirty="0">
                <a:solidFill>
                  <a:srgbClr val="FFFFFF"/>
                </a:solidFill>
                <a:latin typeface="Arial" pitchFamily="34" charset="0"/>
                <a:ea typeface="ＭＳ Ｐゴシック" charset="-128"/>
                <a:cs typeface="Arial" pitchFamily="34" charset="0"/>
              </a:rPr>
              <a:t>University of Waterloo</a:t>
            </a:r>
          </a:p>
          <a:p>
            <a:pPr defTabSz="457200">
              <a:spcBef>
                <a:spcPct val="20000"/>
              </a:spcBef>
              <a:defRPr/>
            </a:pPr>
            <a:r>
              <a:rPr lang="en-US" sz="1100" kern="0" dirty="0">
                <a:solidFill>
                  <a:srgbClr val="FFFFFF"/>
                </a:solidFill>
                <a:latin typeface="Arial" pitchFamily="34" charset="0"/>
                <a:ea typeface="ＭＳ Ｐゴシック" charset="-128"/>
                <a:cs typeface="Arial" pitchFamily="34" charset="0"/>
              </a:rPr>
              <a:t>Waterloo, Ontario, Canada</a:t>
            </a:r>
          </a:p>
          <a:p>
            <a:pPr defTabSz="457200">
              <a:spcBef>
                <a:spcPct val="20000"/>
              </a:spcBef>
              <a:defRPr/>
            </a:pPr>
            <a:endParaRPr lang="en-US" sz="1100" kern="0" dirty="0">
              <a:solidFill>
                <a:srgbClr val="FFFFFF"/>
              </a:solidFill>
              <a:latin typeface="Arial" pitchFamily="34" charset="0"/>
              <a:ea typeface="ＭＳ Ｐゴシック" charset="-128"/>
              <a:cs typeface="Arial" pitchFamily="34" charset="0"/>
            </a:endParaRPr>
          </a:p>
          <a:p>
            <a:pPr defTabSz="457200">
              <a:spcBef>
                <a:spcPct val="20000"/>
              </a:spcBef>
              <a:defRPr/>
            </a:pPr>
            <a:r>
              <a:rPr lang="en-US" sz="1100" kern="0" dirty="0">
                <a:solidFill>
                  <a:srgbClr val="FFFFFF"/>
                </a:solidFill>
                <a:latin typeface="Arial" pitchFamily="34" charset="0"/>
                <a:ea typeface="ＭＳ Ｐゴシック" charset="-128"/>
                <a:cs typeface="Arial" pitchFamily="34" charset="0"/>
              </a:rPr>
              <a:t>ece.uwaterloo.ca</a:t>
            </a:r>
          </a:p>
          <a:p>
            <a:pPr defTabSz="457200">
              <a:spcBef>
                <a:spcPct val="20000"/>
              </a:spcBef>
              <a:defRPr/>
            </a:pPr>
            <a:r>
              <a:rPr lang="en-US" sz="1100" kern="0" dirty="0">
                <a:solidFill>
                  <a:srgbClr val="FFFFFF"/>
                </a:solidFill>
                <a:latin typeface="Arial" pitchFamily="34" charset="0"/>
                <a:ea typeface="ＭＳ Ｐゴシック" charset="-128"/>
                <a:cs typeface="Arial" pitchFamily="34" charset="0"/>
              </a:rPr>
              <a:t>dwharder@alumni.uwaterloo.ca</a:t>
            </a:r>
          </a:p>
          <a:p>
            <a:pPr defTabSz="457200">
              <a:spcBef>
                <a:spcPct val="20000"/>
              </a:spcBef>
              <a:defRPr/>
            </a:pPr>
            <a:endParaRPr lang="en-CA" sz="900" dirty="0">
              <a:solidFill>
                <a:srgbClr val="FFFFFF"/>
              </a:solidFill>
              <a:latin typeface="Arial"/>
              <a:ea typeface="ＭＳ Ｐゴシック" charset="-128"/>
            </a:endParaRPr>
          </a:p>
          <a:p>
            <a:pPr defTabSz="457200">
              <a:spcBef>
                <a:spcPct val="20000"/>
              </a:spcBef>
              <a:defRPr/>
            </a:pPr>
            <a:r>
              <a:rPr lang="en-CA" sz="900" dirty="0">
                <a:solidFill>
                  <a:srgbClr val="FFFFFF"/>
                </a:solidFill>
                <a:latin typeface="Arial"/>
                <a:ea typeface="ＭＳ Ｐゴシック" charset="-128"/>
              </a:rPr>
              <a:t>© 2006-2013 by Douglas Wilhelm Harder.  Some rights reserved.</a:t>
            </a:r>
            <a:endParaRPr lang="en-US" sz="900" kern="0" dirty="0">
              <a:solidFill>
                <a:srgbClr val="FFFFFF"/>
              </a:solidFill>
              <a:latin typeface="Arial" pitchFamily="34" charset="0"/>
              <a:ea typeface="ＭＳ Ｐゴシック" charset="-128"/>
              <a:cs typeface="Arial" pitchFamily="34" charset="0"/>
            </a:endParaRPr>
          </a:p>
          <a:p>
            <a:pPr defTabSz="457200">
              <a:spcBef>
                <a:spcPct val="20000"/>
              </a:spcBef>
              <a:defRPr/>
            </a:pPr>
            <a:endParaRPr lang="en-CA" sz="2400" dirty="0">
              <a:solidFill>
                <a:srgbClr val="FFFFFF"/>
              </a:solidFill>
              <a:latin typeface="Arial"/>
              <a:ea typeface="ＭＳ Ｐゴシック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 userDrawn="1"/>
        </p:nvSpPr>
        <p:spPr>
          <a:xfrm>
            <a:off x="8493125" y="387350"/>
            <a:ext cx="400050" cy="304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fld id="{CB04C21C-B0BC-4588-B282-CC300FAFEEC9}" type="slidenum">
              <a:rPr lang="en-CA" sz="1400">
                <a:solidFill>
                  <a:schemeClr val="tx1">
                    <a:lumMod val="50000"/>
                    <a:lumOff val="50000"/>
                  </a:schemeClr>
                </a:solidFill>
              </a:rPr>
              <a:pPr algn="r">
                <a:defRPr/>
              </a:pPr>
              <a:t>‹#›</a:t>
            </a:fld>
            <a:endParaRPr lang="en-CA" sz="14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Footer Placeholder 4"/>
          <p:cNvSpPr txBox="1">
            <a:spLocks/>
          </p:cNvSpPr>
          <p:nvPr userDrawn="1"/>
        </p:nvSpPr>
        <p:spPr>
          <a:xfrm>
            <a:off x="2916238" y="111125"/>
            <a:ext cx="5832475" cy="365125"/>
          </a:xfrm>
          <a:prstGeom prst="rect">
            <a:avLst/>
          </a:prstGeom>
        </p:spPr>
        <p:txBody>
          <a:bodyPr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6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</a:t>
            </a:r>
            <a:r>
              <a:rPr kumimoji="0" lang="en-CA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-</a:t>
            </a:r>
            <a:r>
              <a:rPr kumimoji="0" lang="en-CA" sz="16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ary</a:t>
            </a:r>
            <a:r>
              <a:rPr kumimoji="0" lang="en-CA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trees</a:t>
            </a:r>
            <a:endParaRPr kumimoji="0" lang="en-CA" sz="1600" b="0" i="1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 dirty="0" smtClean="0"/>
              <a:t>Click to edit Master title style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CA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CA" smtClean="0"/>
          </a:p>
        </p:txBody>
      </p:sp>
      <p:sp>
        <p:nvSpPr>
          <p:cNvPr id="3174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C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</p:sldLayoutIdLst>
  <p:timing>
    <p:tnLst>
      <p:par>
        <p:cTn id="1" dur="indefinite" restart="never" nodeType="tmRoot"/>
      </p:par>
    </p:tnLst>
  </p:timing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2800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10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6.bin"/><Relationship Id="rId5" Type="http://schemas.openxmlformats.org/officeDocument/2006/relationships/image" Target="../media/image9.wmf"/><Relationship Id="rId4" Type="http://schemas.openxmlformats.org/officeDocument/2006/relationships/oleObject" Target="../embeddings/oleObject5.bin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5.wmf"/><Relationship Id="rId4" Type="http://schemas.openxmlformats.org/officeDocument/2006/relationships/oleObject" Target="../embeddings/oleObject1.bin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6.wmf"/><Relationship Id="rId4" Type="http://schemas.openxmlformats.org/officeDocument/2006/relationships/oleObject" Target="../embeddings/oleObject2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7.wmf"/><Relationship Id="rId4" Type="http://schemas.openxmlformats.org/officeDocument/2006/relationships/oleObject" Target="../embeddings/oleObject3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8.wmf"/><Relationship Id="rId4" Type="http://schemas.openxmlformats.org/officeDocument/2006/relationships/oleObject" Target="../embeddings/oleObject4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4"/>
          <p:cNvSpPr txBox="1">
            <a:spLocks noChangeArrowheads="1"/>
          </p:cNvSpPr>
          <p:nvPr/>
        </p:nvSpPr>
        <p:spPr bwMode="auto">
          <a:xfrm>
            <a:off x="539552" y="2558504"/>
            <a:ext cx="8280920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25400" dir="2700000" algn="tl" rotWithShape="0">
              <a:prstClr val="black"/>
            </a:outerShdw>
          </a:effectLst>
        </p:spPr>
        <p:txBody>
          <a:bodyPr wrap="square"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sz="4400" i="1" dirty="0" smtClean="0">
                <a:solidFill>
                  <a:schemeClr val="bg1"/>
                </a:solidFill>
                <a:latin typeface="Times New Roman" pitchFamily="18" charset="0"/>
              </a:rPr>
              <a:t>N</a:t>
            </a:r>
            <a:r>
              <a:rPr lang="en-US" altLang="en-US" sz="4400" dirty="0" smtClean="0">
                <a:solidFill>
                  <a:schemeClr val="bg1"/>
                </a:solidFill>
              </a:rPr>
              <a:t>-</a:t>
            </a:r>
            <a:r>
              <a:rPr lang="en-US" altLang="en-US" sz="4400" dirty="0" err="1" smtClean="0">
                <a:solidFill>
                  <a:schemeClr val="bg1"/>
                </a:solidFill>
              </a:rPr>
              <a:t>ary</a:t>
            </a:r>
            <a:r>
              <a:rPr lang="en-US" altLang="en-US" sz="4400" dirty="0" smtClean="0">
                <a:solidFill>
                  <a:schemeClr val="bg1"/>
                </a:solidFill>
              </a:rPr>
              <a:t> </a:t>
            </a:r>
            <a:r>
              <a:rPr lang="en-US" altLang="en-US" sz="4400" dirty="0">
                <a:solidFill>
                  <a:schemeClr val="bg1"/>
                </a:solidFill>
              </a:rPr>
              <a:t>Trees</a:t>
            </a:r>
            <a:endParaRPr lang="en-US" sz="4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i="1" smtClean="0">
                <a:latin typeface="Times New Roman" pitchFamily="18" charset="0"/>
                <a:cs typeface="Arial" charset="0"/>
              </a:rPr>
              <a:t>N</a:t>
            </a:r>
            <a:r>
              <a:rPr lang="en-US" altLang="en-US" smtClean="0">
                <a:latin typeface="Arial" charset="0"/>
                <a:cs typeface="Arial" charset="0"/>
              </a:rPr>
              <a:t>-ary Trees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Therefore: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The height of a perfect quaternary tree is approximately ½ the height of a perfect binary tree with approximately the same number of nodes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The height of a perfect 16-ary tree is approximately ¼ the height of a perfect binary tree with the same number of nodes</a:t>
            </a:r>
          </a:p>
        </p:txBody>
      </p:sp>
      <p:sp>
        <p:nvSpPr>
          <p:cNvPr id="13316" name="TextBox 3"/>
          <p:cNvSpPr txBox="1">
            <a:spLocks noChangeArrowheads="1"/>
          </p:cNvSpPr>
          <p:nvPr/>
        </p:nvSpPr>
        <p:spPr bwMode="auto">
          <a:xfrm>
            <a:off x="179388" y="682849"/>
            <a:ext cx="89058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CA" altLang="en-US" dirty="0" smtClean="0"/>
              <a:t>5.4.2.3</a:t>
            </a:r>
            <a:endParaRPr lang="en-CA" altLang="en-US" dirty="0"/>
          </a:p>
        </p:txBody>
      </p:sp>
    </p:spTree>
    <p:extLst>
      <p:ext uri="{BB962C8B-B14F-4D97-AF65-F5344CB8AC3E}">
        <p14:creationId xmlns:p14="http://schemas.microsoft.com/office/powerpoint/2010/main" val="1163777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>
                <a:latin typeface="Arial" charset="0"/>
                <a:cs typeface="Arial" charset="0"/>
              </a:rPr>
              <a:t>Complete </a:t>
            </a:r>
            <a:r>
              <a:rPr lang="en-US" altLang="en-US" i="1" dirty="0" smtClean="0">
                <a:latin typeface="Times New Roman" pitchFamily="18" charset="0"/>
                <a:cs typeface="Arial" charset="0"/>
              </a:rPr>
              <a:t>N</a:t>
            </a:r>
            <a:r>
              <a:rPr lang="en-US" altLang="en-US" dirty="0" smtClean="0">
                <a:latin typeface="Arial" charset="0"/>
                <a:cs typeface="Arial" charset="0"/>
              </a:rPr>
              <a:t>-</a:t>
            </a:r>
            <a:r>
              <a:rPr lang="en-US" altLang="en-US" dirty="0" err="1" smtClean="0">
                <a:latin typeface="Arial" charset="0"/>
                <a:cs typeface="Arial" charset="0"/>
              </a:rPr>
              <a:t>ary</a:t>
            </a:r>
            <a:r>
              <a:rPr lang="en-US" altLang="en-US" dirty="0" smtClean="0">
                <a:latin typeface="Arial" charset="0"/>
                <a:cs typeface="Arial" charset="0"/>
              </a:rPr>
              <a:t> Trees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 smtClean="0">
                <a:latin typeface="Arial" charset="0"/>
                <a:cs typeface="Arial" charset="0"/>
              </a:rPr>
              <a:t>	A complete </a:t>
            </a:r>
            <a:r>
              <a:rPr lang="en-US" alt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en-US" dirty="0" smtClean="0">
                <a:latin typeface="Arial" charset="0"/>
                <a:cs typeface="Arial" charset="0"/>
              </a:rPr>
              <a:t>-</a:t>
            </a:r>
            <a:r>
              <a:rPr lang="en-US" altLang="en-US" dirty="0" err="1" smtClean="0">
                <a:latin typeface="Arial" charset="0"/>
                <a:cs typeface="Arial" charset="0"/>
              </a:rPr>
              <a:t>ary</a:t>
            </a:r>
            <a:r>
              <a:rPr lang="en-US" altLang="en-US" dirty="0" smtClean="0">
                <a:latin typeface="Arial" charset="0"/>
                <a:cs typeface="Arial" charset="0"/>
              </a:rPr>
              <a:t> tree has height</a:t>
            </a:r>
          </a:p>
          <a:p>
            <a:pPr>
              <a:buFont typeface="Arial" charset="0"/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dirty="0" smtClean="0">
                <a:latin typeface="Arial" charset="0"/>
                <a:cs typeface="Arial" charset="0"/>
              </a:rPr>
              <a:t>	</a:t>
            </a:r>
          </a:p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</a:t>
            </a:r>
            <a:r>
              <a:rPr lang="en-US" altLang="en-US" dirty="0" smtClean="0">
                <a:latin typeface="Arial" charset="0"/>
                <a:cs typeface="Arial" charset="0"/>
              </a:rPr>
              <a:t>Like complete binary trees, complete </a:t>
            </a:r>
            <a:r>
              <a:rPr lang="en-US" alt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en-US" dirty="0" smtClean="0">
                <a:latin typeface="Arial" charset="0"/>
                <a:cs typeface="Arial" charset="0"/>
              </a:rPr>
              <a:t>-</a:t>
            </a:r>
            <a:r>
              <a:rPr lang="en-US" altLang="en-US" dirty="0" err="1" smtClean="0">
                <a:latin typeface="Arial" charset="0"/>
                <a:cs typeface="Arial" charset="0"/>
              </a:rPr>
              <a:t>ary</a:t>
            </a:r>
            <a:r>
              <a:rPr lang="en-US" altLang="en-US" dirty="0" smtClean="0">
                <a:latin typeface="Arial" charset="0"/>
                <a:cs typeface="Arial" charset="0"/>
              </a:rPr>
              <a:t> trees can also be stored efficiently using an array:</a:t>
            </a:r>
          </a:p>
          <a:p>
            <a:pPr lvl="1"/>
            <a:r>
              <a:rPr lang="en-US" altLang="en-US" dirty="0" smtClean="0">
                <a:latin typeface="Arial" charset="0"/>
                <a:cs typeface="Arial" charset="0"/>
              </a:rPr>
              <a:t>Assume the root is at index </a:t>
            </a:r>
            <a:r>
              <a:rPr lang="en-US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</a:p>
          <a:p>
            <a:pPr lvl="1"/>
            <a:r>
              <a:rPr lang="en-US" altLang="en-US" dirty="0" smtClean="0">
                <a:latin typeface="Arial" charset="0"/>
                <a:cs typeface="Arial" charset="0"/>
              </a:rPr>
              <a:t>The parent of a node with index </a:t>
            </a:r>
            <a:r>
              <a:rPr lang="en-US" alt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en-US" dirty="0" smtClean="0">
                <a:latin typeface="Arial" charset="0"/>
                <a:cs typeface="Arial" charset="0"/>
              </a:rPr>
              <a:t> is at location </a:t>
            </a:r>
          </a:p>
          <a:p>
            <a:pPr lvl="1"/>
            <a:endParaRPr lang="en-US" altLang="en-US" dirty="0" smtClean="0">
              <a:latin typeface="Arial" charset="0"/>
              <a:cs typeface="Arial" charset="0"/>
            </a:endParaRPr>
          </a:p>
          <a:p>
            <a:pPr lvl="1"/>
            <a:r>
              <a:rPr lang="en-US" altLang="en-US" dirty="0" smtClean="0">
                <a:latin typeface="Arial" charset="0"/>
                <a:cs typeface="Arial" charset="0"/>
              </a:rPr>
              <a:t>The children of a node with index </a:t>
            </a:r>
            <a:r>
              <a:rPr lang="en-US" alt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en-US" dirty="0" smtClean="0">
                <a:latin typeface="Arial" charset="0"/>
                <a:cs typeface="Arial" charset="0"/>
              </a:rPr>
              <a:t> are </a:t>
            </a:r>
            <a:r>
              <a:rPr lang="en-US" altLang="en-US" dirty="0">
                <a:latin typeface="Arial" charset="0"/>
                <a:cs typeface="Arial" charset="0"/>
              </a:rPr>
              <a:t>at </a:t>
            </a:r>
            <a:r>
              <a:rPr lang="en-US" altLang="en-US" dirty="0" smtClean="0">
                <a:latin typeface="Arial" charset="0"/>
                <a:cs typeface="Arial" charset="0"/>
              </a:rPr>
              <a:t>locations</a:t>
            </a:r>
          </a:p>
          <a:p>
            <a:pPr marL="457200" lvl="1" indent="0" algn="ctr">
              <a:buNone/>
            </a:pPr>
            <a:r>
              <a:rPr lang="en-US" altLang="en-US" sz="20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kN</a:t>
            </a:r>
            <a:r>
              <a:rPr lang="en-US" altLang="en-US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n-US" altLang="en-US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</a:p>
          <a:p>
            <a:pPr marL="457200" lvl="1" indent="0">
              <a:buNone/>
            </a:pPr>
            <a:r>
              <a:rPr lang="en-US" altLang="en-US" i="1" dirty="0" smtClean="0">
                <a:latin typeface="Arial" charset="0"/>
                <a:cs typeface="Arial" charset="0"/>
              </a:rPr>
              <a:t>	</a:t>
            </a:r>
            <a:r>
              <a:rPr lang="en-US" altLang="en-US" dirty="0" smtClean="0">
                <a:latin typeface="Arial" charset="0"/>
                <a:cs typeface="Arial" charset="0"/>
              </a:rPr>
              <a:t>for </a:t>
            </a:r>
            <a:r>
              <a:rPr lang="en-US" alt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n-US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= 1, …, </a:t>
            </a:r>
            <a:r>
              <a:rPr lang="en-US" alt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endParaRPr lang="en-US" alt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460" name="TextBox 3"/>
          <p:cNvSpPr txBox="1">
            <a:spLocks noChangeArrowheads="1"/>
          </p:cNvSpPr>
          <p:nvPr/>
        </p:nvSpPr>
        <p:spPr bwMode="auto">
          <a:xfrm>
            <a:off x="179388" y="682849"/>
            <a:ext cx="88998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CA" altLang="en-US" dirty="0" smtClean="0"/>
              <a:t>5.4.2.4</a:t>
            </a:r>
            <a:endParaRPr lang="en-CA" altLang="en-US" dirty="0"/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51351379"/>
              </p:ext>
            </p:extLst>
          </p:nvPr>
        </p:nvGraphicFramePr>
        <p:xfrm>
          <a:off x="5985669" y="3480296"/>
          <a:ext cx="890587" cy="812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772" name="Equation" r:id="rId4" imgW="444240" imgH="406080" progId="Equation.DSMT4">
                  <p:embed/>
                </p:oleObj>
              </mc:Choice>
              <mc:Fallback>
                <p:oleObj name="Equation" r:id="rId4" imgW="444240" imgH="4060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85669" y="3480296"/>
                        <a:ext cx="890587" cy="812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82349474"/>
              </p:ext>
            </p:extLst>
          </p:nvPr>
        </p:nvGraphicFramePr>
        <p:xfrm>
          <a:off x="3170238" y="1976438"/>
          <a:ext cx="2519362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773" name="Equation" r:id="rId6" imgW="1257120" imgH="266400" progId="Equation.DSMT4">
                  <p:embed/>
                </p:oleObj>
              </mc:Choice>
              <mc:Fallback>
                <p:oleObj name="Equation" r:id="rId6" imgW="1257120" imgH="266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70238" y="1976438"/>
                        <a:ext cx="2519362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69580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>
                <a:latin typeface="Arial" charset="0"/>
                <a:cs typeface="Arial" charset="0"/>
              </a:rPr>
              <a:t>Implementation of </a:t>
            </a:r>
            <a:r>
              <a:rPr lang="en-US" altLang="en-US" i="1" dirty="0" smtClean="0">
                <a:latin typeface="Times New Roman" pitchFamily="18" charset="0"/>
                <a:cs typeface="Arial" charset="0"/>
              </a:rPr>
              <a:t>N</a:t>
            </a:r>
            <a:r>
              <a:rPr lang="en-US" altLang="en-US" dirty="0" smtClean="0">
                <a:latin typeface="Arial" charset="0"/>
                <a:cs typeface="Arial" charset="0"/>
              </a:rPr>
              <a:t>-</a:t>
            </a:r>
            <a:r>
              <a:rPr lang="en-US" altLang="en-US" dirty="0" err="1" smtClean="0">
                <a:latin typeface="Arial" charset="0"/>
                <a:cs typeface="Arial" charset="0"/>
              </a:rPr>
              <a:t>ary</a:t>
            </a:r>
            <a:r>
              <a:rPr lang="en-US" altLang="en-US" dirty="0" smtClean="0">
                <a:latin typeface="Arial" charset="0"/>
                <a:cs typeface="Arial" charset="0"/>
              </a:rPr>
              <a:t> Trees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 smtClean="0">
                <a:latin typeface="Arial" charset="0"/>
                <a:cs typeface="Arial" charset="0"/>
              </a:rPr>
              <a:t>	The “obvious” implementation of </a:t>
            </a:r>
            <a:r>
              <a:rPr lang="en-US" altLang="en-US" i="1" dirty="0" smtClean="0">
                <a:latin typeface="Times New Roman" pitchFamily="18" charset="0"/>
                <a:cs typeface="Arial" charset="0"/>
              </a:rPr>
              <a:t>N</a:t>
            </a:r>
            <a:r>
              <a:rPr lang="en-US" altLang="en-US" dirty="0" smtClean="0">
                <a:latin typeface="Arial" charset="0"/>
                <a:cs typeface="Arial" charset="0"/>
              </a:rPr>
              <a:t>-</a:t>
            </a:r>
            <a:r>
              <a:rPr lang="en-US" altLang="en-US" dirty="0" err="1" smtClean="0">
                <a:latin typeface="Arial" charset="0"/>
                <a:cs typeface="Arial" charset="0"/>
              </a:rPr>
              <a:t>ary</a:t>
            </a:r>
            <a:r>
              <a:rPr lang="en-US" altLang="en-US" dirty="0" smtClean="0">
                <a:latin typeface="Arial" charset="0"/>
                <a:cs typeface="Arial" charset="0"/>
              </a:rPr>
              <a:t> trees may be something like:</a:t>
            </a:r>
          </a:p>
          <a:p>
            <a:pPr>
              <a:buFontTx/>
              <a:buNone/>
            </a:pPr>
            <a:endParaRPr lang="en-US" altLang="en-US" sz="300" dirty="0" smtClean="0">
              <a:latin typeface="Consolas" pitchFamily="49" charset="0"/>
              <a:cs typeface="Arial" charset="0"/>
            </a:endParaRPr>
          </a:p>
          <a:p>
            <a:pPr>
              <a:buFontTx/>
              <a:buNone/>
            </a:pPr>
            <a:r>
              <a:rPr lang="en-US" altLang="en-US" sz="1300" dirty="0" smtClean="0">
                <a:latin typeface="Consolas" pitchFamily="49" charset="0"/>
                <a:cs typeface="Arial" charset="0"/>
              </a:rPr>
              <a:t># include &lt;algorithm&gt;</a:t>
            </a:r>
            <a:endParaRPr lang="en-US" altLang="en-US" sz="1300" dirty="0">
              <a:latin typeface="Consolas" pitchFamily="49" charset="0"/>
              <a:cs typeface="Arial" charset="0"/>
            </a:endParaRPr>
          </a:p>
          <a:p>
            <a:pPr>
              <a:buFontTx/>
              <a:buNone/>
            </a:pPr>
            <a:endParaRPr lang="en-US" altLang="en-US" sz="1300" dirty="0" smtClean="0">
              <a:latin typeface="Consolas" pitchFamily="49" charset="0"/>
              <a:cs typeface="Arial" charset="0"/>
            </a:endParaRPr>
          </a:p>
          <a:p>
            <a:pPr>
              <a:buFontTx/>
              <a:buNone/>
            </a:pPr>
            <a:r>
              <a:rPr lang="en-US" altLang="en-US" sz="1300" dirty="0" smtClean="0">
                <a:latin typeface="Consolas" pitchFamily="49" charset="0"/>
                <a:cs typeface="Arial" charset="0"/>
              </a:rPr>
              <a:t>template &lt;typename Type&gt;</a:t>
            </a:r>
          </a:p>
          <a:p>
            <a:pPr>
              <a:buFontTx/>
              <a:buNone/>
            </a:pPr>
            <a:r>
              <a:rPr lang="en-US" altLang="en-US" sz="1300" dirty="0" smtClean="0">
                <a:latin typeface="Consolas" pitchFamily="49" charset="0"/>
                <a:cs typeface="Arial" charset="0"/>
              </a:rPr>
              <a:t>class </a:t>
            </a:r>
            <a:r>
              <a:rPr lang="en-US" altLang="en-US" sz="1300" dirty="0" err="1" smtClean="0">
                <a:latin typeface="Consolas" pitchFamily="49" charset="0"/>
                <a:cs typeface="Arial" charset="0"/>
              </a:rPr>
              <a:t>Nary_tree</a:t>
            </a:r>
            <a:r>
              <a:rPr lang="en-US" altLang="en-US" sz="1300" dirty="0" smtClean="0">
                <a:latin typeface="Consolas" pitchFamily="49" charset="0"/>
                <a:cs typeface="Arial" charset="0"/>
              </a:rPr>
              <a:t> {</a:t>
            </a:r>
          </a:p>
          <a:p>
            <a:pPr>
              <a:buFontTx/>
              <a:buNone/>
            </a:pPr>
            <a:r>
              <a:rPr lang="en-US" altLang="en-US" sz="1300" dirty="0" smtClean="0">
                <a:latin typeface="Consolas" pitchFamily="49" charset="0"/>
                <a:cs typeface="Arial" charset="0"/>
              </a:rPr>
              <a:t>    private:</a:t>
            </a:r>
          </a:p>
          <a:p>
            <a:pPr>
              <a:buFontTx/>
              <a:buNone/>
            </a:pPr>
            <a:r>
              <a:rPr lang="en-US" altLang="en-US" sz="1300" dirty="0" smtClean="0">
                <a:latin typeface="Consolas" pitchFamily="49" charset="0"/>
                <a:cs typeface="Arial" charset="0"/>
              </a:rPr>
              <a:t>        Type </a:t>
            </a:r>
            <a:r>
              <a:rPr lang="en-US" altLang="en-US" sz="1300" dirty="0" err="1" smtClean="0">
                <a:latin typeface="Consolas" pitchFamily="49" charset="0"/>
                <a:cs typeface="Arial" charset="0"/>
              </a:rPr>
              <a:t>node_value</a:t>
            </a:r>
            <a:r>
              <a:rPr lang="en-US" altLang="en-US" sz="1300" dirty="0" smtClean="0">
                <a:latin typeface="Consolas" pitchFamily="49" charset="0"/>
                <a:cs typeface="Arial" charset="0"/>
              </a:rPr>
              <a:t>;</a:t>
            </a:r>
            <a:endParaRPr lang="en-US" altLang="en-US" sz="1300" dirty="0" smtClean="0">
              <a:latin typeface="Consolas" pitchFamily="49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sz="1300" dirty="0" smtClean="0">
                <a:latin typeface="Consolas" pitchFamily="49" charset="0"/>
                <a:cs typeface="Arial" charset="0"/>
              </a:rPr>
              <a:t>        </a:t>
            </a:r>
            <a:r>
              <a:rPr lang="en-US" altLang="en-US" sz="1300" dirty="0" err="1" smtClean="0">
                <a:solidFill>
                  <a:srgbClr val="FF0000"/>
                </a:solidFill>
                <a:latin typeface="Consolas" pitchFamily="49" charset="0"/>
                <a:cs typeface="Arial" charset="0"/>
              </a:rPr>
              <a:t>int</a:t>
            </a:r>
            <a:r>
              <a:rPr lang="en-US" altLang="en-US" sz="1300" dirty="0" smtClean="0">
                <a:latin typeface="Consolas" pitchFamily="49" charset="0"/>
                <a:cs typeface="Arial" charset="0"/>
              </a:rPr>
              <a:t> </a:t>
            </a:r>
            <a:r>
              <a:rPr lang="en-US" altLang="en-US" sz="1300" dirty="0" smtClean="0">
                <a:solidFill>
                  <a:srgbClr val="FF0000"/>
                </a:solidFill>
                <a:latin typeface="Consolas" pitchFamily="49" charset="0"/>
                <a:cs typeface="Arial" charset="0"/>
              </a:rPr>
              <a:t>N</a:t>
            </a:r>
            <a:r>
              <a:rPr lang="en-US" altLang="en-US" sz="1300" dirty="0" smtClean="0">
                <a:latin typeface="Consolas" pitchFamily="49" charset="0"/>
                <a:cs typeface="Arial" charset="0"/>
              </a:rPr>
              <a:t>;</a:t>
            </a:r>
          </a:p>
          <a:p>
            <a:pPr>
              <a:buFontTx/>
              <a:buNone/>
            </a:pPr>
            <a:r>
              <a:rPr lang="en-US" altLang="en-US" sz="1300" dirty="0" smtClean="0">
                <a:latin typeface="Consolas" pitchFamily="49" charset="0"/>
                <a:cs typeface="Arial" charset="0"/>
              </a:rPr>
              <a:t>        </a:t>
            </a:r>
            <a:r>
              <a:rPr lang="en-US" altLang="en-US" sz="1300" dirty="0" err="1" smtClean="0">
                <a:latin typeface="Consolas" pitchFamily="49" charset="0"/>
                <a:cs typeface="Arial" charset="0"/>
              </a:rPr>
              <a:t>Nary_tree</a:t>
            </a:r>
            <a:r>
              <a:rPr lang="en-US" altLang="en-US" sz="1300" dirty="0" smtClean="0">
                <a:latin typeface="Consolas" pitchFamily="49" charset="0"/>
                <a:cs typeface="Arial" charset="0"/>
              </a:rPr>
              <a:t> **children;</a:t>
            </a:r>
          </a:p>
          <a:p>
            <a:pPr>
              <a:buFontTx/>
              <a:buNone/>
            </a:pPr>
            <a:endParaRPr lang="en-US" altLang="en-US" sz="1300" dirty="0" smtClean="0">
              <a:latin typeface="Consolas" pitchFamily="49" charset="0"/>
              <a:cs typeface="Arial" charset="0"/>
            </a:endParaRPr>
          </a:p>
          <a:p>
            <a:pPr>
              <a:buFontTx/>
              <a:buNone/>
            </a:pPr>
            <a:r>
              <a:rPr lang="en-US" altLang="en-US" sz="1300" dirty="0" smtClean="0">
                <a:latin typeface="Consolas" pitchFamily="49" charset="0"/>
                <a:cs typeface="Arial" charset="0"/>
              </a:rPr>
              <a:t>    public:</a:t>
            </a:r>
          </a:p>
          <a:p>
            <a:pPr>
              <a:buFontTx/>
              <a:buNone/>
            </a:pPr>
            <a:r>
              <a:rPr lang="en-US" altLang="en-US" sz="1300" dirty="0" smtClean="0">
                <a:latin typeface="Consolas" pitchFamily="49" charset="0"/>
                <a:cs typeface="Arial" charset="0"/>
              </a:rPr>
              <a:t>        </a:t>
            </a:r>
            <a:r>
              <a:rPr lang="en-US" altLang="en-US" sz="1300" dirty="0" err="1" smtClean="0">
                <a:latin typeface="Consolas" pitchFamily="49" charset="0"/>
                <a:cs typeface="Arial" charset="0"/>
              </a:rPr>
              <a:t>Nary_tree</a:t>
            </a:r>
            <a:r>
              <a:rPr lang="en-US" altLang="en-US" sz="1300" dirty="0" smtClean="0">
                <a:latin typeface="Consolas" pitchFamily="49" charset="0"/>
                <a:cs typeface="Arial" charset="0"/>
              </a:rPr>
              <a:t>( Type </a:t>
            </a:r>
            <a:r>
              <a:rPr lang="en-US" altLang="en-US" sz="1300" dirty="0" err="1" smtClean="0">
                <a:latin typeface="Consolas" pitchFamily="49" charset="0"/>
                <a:cs typeface="Arial" charset="0"/>
              </a:rPr>
              <a:t>const</a:t>
            </a:r>
            <a:r>
              <a:rPr lang="en-US" altLang="en-US" sz="1300" dirty="0" smtClean="0">
                <a:latin typeface="Consolas" pitchFamily="49" charset="0"/>
                <a:cs typeface="Arial" charset="0"/>
              </a:rPr>
              <a:t> &amp;, </a:t>
            </a:r>
            <a:r>
              <a:rPr lang="en-US" altLang="en-US" sz="1300" dirty="0" err="1" smtClean="0">
                <a:latin typeface="Consolas" pitchFamily="49" charset="0"/>
                <a:cs typeface="Arial" charset="0"/>
              </a:rPr>
              <a:t>int</a:t>
            </a:r>
            <a:r>
              <a:rPr lang="en-US" altLang="en-US" sz="1300" dirty="0" smtClean="0">
                <a:latin typeface="Consolas" pitchFamily="49" charset="0"/>
                <a:cs typeface="Arial" charset="0"/>
              </a:rPr>
              <a:t> = 2 );</a:t>
            </a:r>
          </a:p>
          <a:p>
            <a:pPr>
              <a:buFontTx/>
              <a:buNone/>
            </a:pPr>
            <a:r>
              <a:rPr lang="en-US" altLang="en-US" sz="1300" dirty="0" smtClean="0">
                <a:latin typeface="Consolas" pitchFamily="49" charset="0"/>
                <a:cs typeface="Arial" charset="0"/>
              </a:rPr>
              <a:t>        // ...</a:t>
            </a:r>
          </a:p>
          <a:p>
            <a:pPr>
              <a:buFontTx/>
              <a:buNone/>
            </a:pPr>
            <a:r>
              <a:rPr lang="en-US" altLang="en-US" sz="1300" dirty="0" smtClean="0">
                <a:latin typeface="Consolas" pitchFamily="49" charset="0"/>
                <a:cs typeface="Arial" charset="0"/>
              </a:rPr>
              <a:t>};</a:t>
            </a:r>
          </a:p>
          <a:p>
            <a:pPr>
              <a:buFontTx/>
              <a:buNone/>
            </a:pPr>
            <a:endParaRPr lang="en-US" altLang="en-US" sz="1600" dirty="0" smtClean="0">
              <a:latin typeface="Consolas" pitchFamily="49" charset="0"/>
              <a:cs typeface="Arial" charset="0"/>
            </a:endParaRPr>
          </a:p>
          <a:p>
            <a:pPr>
              <a:buFontTx/>
              <a:buNone/>
            </a:pPr>
            <a:endParaRPr lang="en-US" altLang="en-US" sz="2800" dirty="0" smtClean="0">
              <a:latin typeface="Consolas" pitchFamily="49" charset="0"/>
              <a:cs typeface="Arial" charset="0"/>
            </a:endParaRPr>
          </a:p>
        </p:txBody>
      </p:sp>
      <p:sp>
        <p:nvSpPr>
          <p:cNvPr id="14340" name="TextBox 3"/>
          <p:cNvSpPr txBox="1">
            <a:spLocks noChangeArrowheads="1"/>
          </p:cNvSpPr>
          <p:nvPr/>
        </p:nvSpPr>
        <p:spPr bwMode="auto">
          <a:xfrm>
            <a:off x="179388" y="682849"/>
            <a:ext cx="69691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CA" altLang="en-US" dirty="0" smtClean="0"/>
              <a:t>5.4.3</a:t>
            </a:r>
            <a:endParaRPr lang="en-CA" altLang="en-US" dirty="0"/>
          </a:p>
        </p:txBody>
      </p:sp>
      <p:sp>
        <p:nvSpPr>
          <p:cNvPr id="2" name="Rectangle 1"/>
          <p:cNvSpPr/>
          <p:nvPr/>
        </p:nvSpPr>
        <p:spPr>
          <a:xfrm>
            <a:off x="3101360" y="4826675"/>
            <a:ext cx="6048672" cy="18928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Tx/>
              <a:buNone/>
            </a:pPr>
            <a:r>
              <a:rPr lang="en-US" altLang="en-US" sz="1300" dirty="0" smtClean="0">
                <a:latin typeface="Consolas" pitchFamily="49" charset="0"/>
              </a:rPr>
              <a:t>template </a:t>
            </a:r>
            <a:r>
              <a:rPr lang="en-US" altLang="en-US" sz="1300" dirty="0">
                <a:latin typeface="Consolas" pitchFamily="49" charset="0"/>
              </a:rPr>
              <a:t>&lt;typename Type&gt;</a:t>
            </a:r>
          </a:p>
          <a:p>
            <a:pPr>
              <a:buFontTx/>
              <a:buNone/>
            </a:pPr>
            <a:r>
              <a:rPr lang="en-US" altLang="en-US" sz="1300" dirty="0" err="1" smtClean="0">
                <a:latin typeface="Consolas" pitchFamily="49" charset="0"/>
              </a:rPr>
              <a:t>Nary_tree</a:t>
            </a:r>
            <a:r>
              <a:rPr lang="en-US" altLang="en-US" sz="1300" dirty="0" smtClean="0">
                <a:latin typeface="Consolas" pitchFamily="49" charset="0"/>
              </a:rPr>
              <a:t>&lt;Type</a:t>
            </a:r>
            <a:r>
              <a:rPr lang="en-US" altLang="en-US" sz="1300" dirty="0">
                <a:latin typeface="Consolas" pitchFamily="49" charset="0"/>
              </a:rPr>
              <a:t>&gt;::</a:t>
            </a:r>
            <a:r>
              <a:rPr lang="en-US" altLang="en-US" sz="1300" dirty="0" err="1">
                <a:latin typeface="Consolas" pitchFamily="49" charset="0"/>
              </a:rPr>
              <a:t>Nary_tree</a:t>
            </a:r>
            <a:r>
              <a:rPr lang="en-US" altLang="en-US" sz="1300" dirty="0">
                <a:latin typeface="Consolas" pitchFamily="49" charset="0"/>
              </a:rPr>
              <a:t>( Type </a:t>
            </a:r>
            <a:r>
              <a:rPr lang="en-US" altLang="en-US" sz="1300" dirty="0" err="1">
                <a:latin typeface="Consolas" pitchFamily="49" charset="0"/>
              </a:rPr>
              <a:t>const</a:t>
            </a:r>
            <a:r>
              <a:rPr lang="en-US" altLang="en-US" sz="1300" dirty="0">
                <a:latin typeface="Consolas" pitchFamily="49" charset="0"/>
              </a:rPr>
              <a:t> &amp;e, </a:t>
            </a:r>
            <a:r>
              <a:rPr lang="en-US" altLang="en-US" sz="1300" dirty="0" err="1">
                <a:latin typeface="Consolas" pitchFamily="49" charset="0"/>
              </a:rPr>
              <a:t>int</a:t>
            </a:r>
            <a:r>
              <a:rPr lang="en-US" altLang="en-US" sz="1300" dirty="0">
                <a:latin typeface="Consolas" pitchFamily="49" charset="0"/>
              </a:rPr>
              <a:t> n ):</a:t>
            </a:r>
          </a:p>
          <a:p>
            <a:pPr>
              <a:buFontTx/>
              <a:buNone/>
            </a:pPr>
            <a:r>
              <a:rPr lang="en-US" altLang="en-US" sz="1300" dirty="0" err="1" smtClean="0">
                <a:latin typeface="Consolas" pitchFamily="49" charset="0"/>
              </a:rPr>
              <a:t>node_value</a:t>
            </a:r>
            <a:r>
              <a:rPr lang="en-US" altLang="en-US" sz="1300" dirty="0" smtClean="0">
                <a:latin typeface="Consolas" pitchFamily="49" charset="0"/>
              </a:rPr>
              <a:t>( </a:t>
            </a:r>
            <a:r>
              <a:rPr lang="en-US" altLang="en-US" sz="1300" dirty="0">
                <a:latin typeface="Consolas" pitchFamily="49" charset="0"/>
              </a:rPr>
              <a:t>e ),</a:t>
            </a:r>
          </a:p>
          <a:p>
            <a:pPr>
              <a:buFontTx/>
              <a:buNone/>
            </a:pPr>
            <a:r>
              <a:rPr lang="en-US" altLang="en-US" sz="1300" dirty="0" smtClean="0">
                <a:solidFill>
                  <a:srgbClr val="FF0000"/>
                </a:solidFill>
                <a:latin typeface="Consolas" pitchFamily="49" charset="0"/>
              </a:rPr>
              <a:t>N</a:t>
            </a:r>
            <a:r>
              <a:rPr lang="en-US" altLang="en-US" sz="1300" dirty="0">
                <a:latin typeface="Consolas" pitchFamily="49" charset="0"/>
              </a:rPr>
              <a:t>( </a:t>
            </a:r>
            <a:r>
              <a:rPr lang="en-US" altLang="en-US" sz="1300" dirty="0" err="1">
                <a:latin typeface="Consolas" pitchFamily="49" charset="0"/>
              </a:rPr>
              <a:t>std</a:t>
            </a:r>
            <a:r>
              <a:rPr lang="en-US" altLang="en-US" sz="1300" dirty="0">
                <a:latin typeface="Consolas" pitchFamily="49" charset="0"/>
              </a:rPr>
              <a:t>::max( 2, n ) ),</a:t>
            </a:r>
          </a:p>
          <a:p>
            <a:pPr>
              <a:buFontTx/>
              <a:buNone/>
            </a:pPr>
            <a:r>
              <a:rPr lang="en-US" altLang="en-US" sz="1300" dirty="0" smtClean="0">
                <a:latin typeface="Consolas" pitchFamily="49" charset="0"/>
              </a:rPr>
              <a:t>children</a:t>
            </a:r>
            <a:r>
              <a:rPr lang="en-US" altLang="en-US" sz="1300" dirty="0">
                <a:latin typeface="Consolas" pitchFamily="49" charset="0"/>
              </a:rPr>
              <a:t>( new *</a:t>
            </a:r>
            <a:r>
              <a:rPr lang="en-US" altLang="en-US" sz="1300" dirty="0" err="1">
                <a:latin typeface="Consolas" pitchFamily="49" charset="0"/>
              </a:rPr>
              <a:t>Nary_tree</a:t>
            </a:r>
            <a:r>
              <a:rPr lang="en-US" altLang="en-US" sz="1300" dirty="0">
                <a:latin typeface="Consolas" pitchFamily="49" charset="0"/>
              </a:rPr>
              <a:t>[</a:t>
            </a:r>
            <a:r>
              <a:rPr lang="en-US" altLang="en-US" sz="1300" dirty="0">
                <a:solidFill>
                  <a:srgbClr val="FF0000"/>
                </a:solidFill>
                <a:latin typeface="Consolas" pitchFamily="49" charset="0"/>
              </a:rPr>
              <a:t>N</a:t>
            </a:r>
            <a:r>
              <a:rPr lang="en-US" altLang="en-US" sz="1300" dirty="0">
                <a:latin typeface="Consolas" pitchFamily="49" charset="0"/>
              </a:rPr>
              <a:t>] ) {</a:t>
            </a:r>
          </a:p>
          <a:p>
            <a:pPr>
              <a:buFontTx/>
              <a:buNone/>
            </a:pPr>
            <a:r>
              <a:rPr lang="en-US" altLang="en-US" sz="1300" dirty="0" smtClean="0">
                <a:latin typeface="Consolas" pitchFamily="49" charset="0"/>
              </a:rPr>
              <a:t>    </a:t>
            </a:r>
            <a:r>
              <a:rPr lang="en-US" altLang="en-US" sz="1300" dirty="0">
                <a:latin typeface="Consolas" pitchFamily="49" charset="0"/>
              </a:rPr>
              <a:t>for ( </a:t>
            </a:r>
            <a:r>
              <a:rPr lang="en-US" altLang="en-US" sz="1300" dirty="0" err="1">
                <a:latin typeface="Consolas" pitchFamily="49" charset="0"/>
              </a:rPr>
              <a:t>int</a:t>
            </a:r>
            <a:r>
              <a:rPr lang="en-US" altLang="en-US" sz="1300" dirty="0">
                <a:latin typeface="Consolas" pitchFamily="49" charset="0"/>
              </a:rPr>
              <a:t> </a:t>
            </a:r>
            <a:r>
              <a:rPr lang="en-US" altLang="en-US" sz="1300" dirty="0" err="1">
                <a:latin typeface="Consolas" pitchFamily="49" charset="0"/>
              </a:rPr>
              <a:t>i</a:t>
            </a:r>
            <a:r>
              <a:rPr lang="en-US" altLang="en-US" sz="1300" dirty="0">
                <a:latin typeface="Consolas" pitchFamily="49" charset="0"/>
              </a:rPr>
              <a:t> = 0; </a:t>
            </a:r>
            <a:r>
              <a:rPr lang="en-US" altLang="en-US" sz="1300" dirty="0" err="1">
                <a:latin typeface="Consolas" pitchFamily="49" charset="0"/>
              </a:rPr>
              <a:t>i</a:t>
            </a:r>
            <a:r>
              <a:rPr lang="en-US" altLang="en-US" sz="1300" dirty="0">
                <a:latin typeface="Consolas" pitchFamily="49" charset="0"/>
              </a:rPr>
              <a:t> &lt; </a:t>
            </a:r>
            <a:r>
              <a:rPr lang="en-US" altLang="en-US" sz="1300" dirty="0">
                <a:solidFill>
                  <a:srgbClr val="FF0000"/>
                </a:solidFill>
                <a:latin typeface="Consolas" pitchFamily="49" charset="0"/>
              </a:rPr>
              <a:t>N</a:t>
            </a:r>
            <a:r>
              <a:rPr lang="en-US" altLang="en-US" sz="1300" dirty="0">
                <a:latin typeface="Consolas" pitchFamily="49" charset="0"/>
              </a:rPr>
              <a:t>; ++</a:t>
            </a:r>
            <a:r>
              <a:rPr lang="en-US" altLang="en-US" sz="1300" dirty="0" err="1">
                <a:latin typeface="Consolas" pitchFamily="49" charset="0"/>
              </a:rPr>
              <a:t>i</a:t>
            </a:r>
            <a:r>
              <a:rPr lang="en-US" altLang="en-US" sz="1300" dirty="0">
                <a:latin typeface="Consolas" pitchFamily="49" charset="0"/>
              </a:rPr>
              <a:t> ) {</a:t>
            </a:r>
          </a:p>
          <a:p>
            <a:pPr>
              <a:buFontTx/>
              <a:buNone/>
            </a:pPr>
            <a:r>
              <a:rPr lang="en-US" altLang="en-US" sz="1300" dirty="0" smtClean="0">
                <a:latin typeface="Consolas" pitchFamily="49" charset="0"/>
              </a:rPr>
              <a:t>        children[</a:t>
            </a:r>
            <a:r>
              <a:rPr lang="en-US" altLang="en-US" sz="1300" dirty="0" err="1" smtClean="0">
                <a:latin typeface="Consolas" pitchFamily="49" charset="0"/>
              </a:rPr>
              <a:t>i</a:t>
            </a:r>
            <a:r>
              <a:rPr lang="en-US" altLang="en-US" sz="1300" dirty="0">
                <a:latin typeface="Consolas" pitchFamily="49" charset="0"/>
              </a:rPr>
              <a:t>] = </a:t>
            </a:r>
            <a:r>
              <a:rPr lang="en-US" altLang="en-US" sz="1300" dirty="0" err="1">
                <a:latin typeface="Consolas" pitchFamily="49" charset="0"/>
              </a:rPr>
              <a:t>nullptr</a:t>
            </a:r>
            <a:r>
              <a:rPr lang="en-US" altLang="en-US" sz="1300" dirty="0">
                <a:latin typeface="Consolas" pitchFamily="49" charset="0"/>
              </a:rPr>
              <a:t>;</a:t>
            </a:r>
          </a:p>
          <a:p>
            <a:pPr>
              <a:buFontTx/>
              <a:buNone/>
            </a:pPr>
            <a:r>
              <a:rPr lang="en-US" altLang="en-US" sz="1300" dirty="0" smtClean="0">
                <a:latin typeface="Consolas" pitchFamily="49" charset="0"/>
              </a:rPr>
              <a:t>    </a:t>
            </a:r>
            <a:r>
              <a:rPr lang="en-US" altLang="en-US" sz="1300" dirty="0">
                <a:latin typeface="Consolas" pitchFamily="49" charset="0"/>
              </a:rPr>
              <a:t>}</a:t>
            </a:r>
          </a:p>
          <a:p>
            <a:pPr>
              <a:buFontTx/>
              <a:buNone/>
            </a:pPr>
            <a:r>
              <a:rPr lang="en-US" altLang="en-US" sz="1300" dirty="0" smtClean="0">
                <a:latin typeface="Consolas" pitchFamily="49" charset="0"/>
              </a:rPr>
              <a:t>}</a:t>
            </a:r>
            <a:endParaRPr lang="en-CA" altLang="en-US" sz="1300" dirty="0"/>
          </a:p>
        </p:txBody>
      </p:sp>
    </p:spTree>
    <p:extLst>
      <p:ext uri="{BB962C8B-B14F-4D97-AF65-F5344CB8AC3E}">
        <p14:creationId xmlns:p14="http://schemas.microsoft.com/office/powerpoint/2010/main" val="4134910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Implementation of </a:t>
            </a:r>
            <a:r>
              <a:rPr lang="en-US" altLang="en-US" i="1" dirty="0" smtClean="0">
                <a:latin typeface="Times New Roman" pitchFamily="18" charset="0"/>
                <a:cs typeface="Arial" charset="0"/>
              </a:rPr>
              <a:t>N</a:t>
            </a:r>
            <a:r>
              <a:rPr lang="en-US" altLang="en-US" dirty="0" smtClean="0">
                <a:latin typeface="Arial" charset="0"/>
                <a:cs typeface="Arial" charset="0"/>
              </a:rPr>
              <a:t>-</a:t>
            </a:r>
            <a:r>
              <a:rPr lang="en-US" altLang="en-US" dirty="0" err="1" smtClean="0">
                <a:latin typeface="Arial" charset="0"/>
                <a:cs typeface="Arial" charset="0"/>
              </a:rPr>
              <a:t>ary</a:t>
            </a:r>
            <a:r>
              <a:rPr lang="en-US" altLang="en-US" dirty="0" smtClean="0">
                <a:latin typeface="Arial" charset="0"/>
                <a:cs typeface="Arial" charset="0"/>
              </a:rPr>
              <a:t> Trees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Problems with this implementation: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Requires dynamic memory allocation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A destructor is required to delete the memory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No optimizations possible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Dynamic memory allocation may not always be available (embedded systems)</a:t>
            </a:r>
          </a:p>
          <a:p>
            <a:pPr>
              <a:buFont typeface="Arial" charset="0"/>
              <a:buNone/>
            </a:pPr>
            <a:endParaRPr lang="en-US" altLang="en-US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Solution?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Specify </a:t>
            </a:r>
            <a:r>
              <a:rPr lang="en-US" altLang="en-US" i="1" smtClean="0">
                <a:latin typeface="Times New Roman" pitchFamily="18" charset="0"/>
                <a:cs typeface="Arial" charset="0"/>
              </a:rPr>
              <a:t>N</a:t>
            </a:r>
            <a:r>
              <a:rPr lang="en-US" altLang="en-US" smtClean="0">
                <a:latin typeface="Arial" charset="0"/>
                <a:cs typeface="Arial" charset="0"/>
              </a:rPr>
              <a:t> at compile time...</a:t>
            </a:r>
          </a:p>
        </p:txBody>
      </p:sp>
      <p:sp>
        <p:nvSpPr>
          <p:cNvPr id="16388" name="TextBox 3"/>
          <p:cNvSpPr txBox="1">
            <a:spLocks noChangeArrowheads="1"/>
          </p:cNvSpPr>
          <p:nvPr/>
        </p:nvSpPr>
        <p:spPr bwMode="auto">
          <a:xfrm>
            <a:off x="179388" y="682849"/>
            <a:ext cx="69691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CA" altLang="en-US" dirty="0" smtClean="0"/>
              <a:t>5.4.3</a:t>
            </a:r>
            <a:endParaRPr lang="en-CA" altLang="en-US" dirty="0"/>
          </a:p>
        </p:txBody>
      </p:sp>
    </p:spTree>
    <p:extLst>
      <p:ext uri="{BB962C8B-B14F-4D97-AF65-F5344CB8AC3E}">
        <p14:creationId xmlns:p14="http://schemas.microsoft.com/office/powerpoint/2010/main" val="1379552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i="1" dirty="0" smtClean="0">
                <a:latin typeface="Times New Roman" pitchFamily="18" charset="0"/>
                <a:cs typeface="Arial" charset="0"/>
              </a:rPr>
              <a:t>N</a:t>
            </a:r>
            <a:r>
              <a:rPr lang="en-US" altLang="en-US" dirty="0" smtClean="0">
                <a:latin typeface="Arial" charset="0"/>
                <a:cs typeface="Arial" charset="0"/>
              </a:rPr>
              <a:t>-</a:t>
            </a:r>
            <a:r>
              <a:rPr lang="en-US" altLang="en-US" dirty="0" err="1" smtClean="0">
                <a:latin typeface="Arial" charset="0"/>
                <a:cs typeface="Arial" charset="0"/>
              </a:rPr>
              <a:t>ary</a:t>
            </a:r>
            <a:r>
              <a:rPr lang="en-US" altLang="en-US" dirty="0" smtClean="0">
                <a:latin typeface="Arial" charset="0"/>
                <a:cs typeface="Arial" charset="0"/>
              </a:rPr>
              <a:t> Trees with Template Parameters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altLang="en-US" sz="1400" dirty="0" smtClean="0">
                <a:latin typeface="Consolas" pitchFamily="49" charset="0"/>
                <a:cs typeface="Arial" charset="0"/>
              </a:rPr>
              <a:t>		#include &lt;algorithm&gt;</a:t>
            </a:r>
          </a:p>
          <a:p>
            <a:pPr>
              <a:buFontTx/>
              <a:buNone/>
            </a:pPr>
            <a:endParaRPr lang="en-US" altLang="en-US" sz="1400" dirty="0" smtClean="0">
              <a:latin typeface="Consolas" pitchFamily="49" charset="0"/>
              <a:cs typeface="Arial" charset="0"/>
            </a:endParaRPr>
          </a:p>
          <a:p>
            <a:pPr>
              <a:buFontTx/>
              <a:buNone/>
            </a:pPr>
            <a:r>
              <a:rPr lang="en-US" altLang="en-US" sz="1400" dirty="0">
                <a:latin typeface="Consolas" pitchFamily="49" charset="0"/>
                <a:cs typeface="Arial" charset="0"/>
              </a:rPr>
              <a:t>	</a:t>
            </a:r>
            <a:r>
              <a:rPr lang="en-US" altLang="en-US" sz="1400" dirty="0" smtClean="0">
                <a:latin typeface="Consolas" pitchFamily="49" charset="0"/>
                <a:cs typeface="Arial" charset="0"/>
              </a:rPr>
              <a:t>	template &lt;typename Type, </a:t>
            </a:r>
            <a:r>
              <a:rPr lang="en-US" altLang="en-US" sz="1400" dirty="0" err="1" smtClean="0">
                <a:solidFill>
                  <a:srgbClr val="FF0000"/>
                </a:solidFill>
                <a:latin typeface="Consolas" pitchFamily="49" charset="0"/>
                <a:cs typeface="Arial" charset="0"/>
              </a:rPr>
              <a:t>int</a:t>
            </a:r>
            <a:r>
              <a:rPr lang="en-US" altLang="en-US" sz="1400" dirty="0" smtClean="0">
                <a:solidFill>
                  <a:srgbClr val="FF0000"/>
                </a:solidFill>
                <a:latin typeface="Consolas" pitchFamily="49" charset="0"/>
                <a:cs typeface="Arial" charset="0"/>
              </a:rPr>
              <a:t> N</a:t>
            </a:r>
            <a:r>
              <a:rPr lang="en-US" altLang="en-US" sz="1400" dirty="0" smtClean="0">
                <a:latin typeface="Consolas" pitchFamily="49" charset="0"/>
                <a:cs typeface="Arial" charset="0"/>
              </a:rPr>
              <a:t>&gt;</a:t>
            </a:r>
          </a:p>
          <a:p>
            <a:pPr>
              <a:buFontTx/>
              <a:buNone/>
            </a:pPr>
            <a:r>
              <a:rPr lang="en-US" altLang="en-US" sz="1400" dirty="0" smtClean="0">
                <a:latin typeface="Consolas" pitchFamily="49" charset="0"/>
                <a:cs typeface="Arial" charset="0"/>
              </a:rPr>
              <a:t>		class </a:t>
            </a:r>
            <a:r>
              <a:rPr lang="en-US" altLang="en-US" sz="1400" dirty="0" err="1" smtClean="0">
                <a:latin typeface="Consolas" pitchFamily="49" charset="0"/>
                <a:cs typeface="Arial" charset="0"/>
              </a:rPr>
              <a:t>Nary_tree</a:t>
            </a:r>
            <a:r>
              <a:rPr lang="en-US" altLang="en-US" sz="1400" dirty="0" smtClean="0">
                <a:latin typeface="Consolas" pitchFamily="49" charset="0"/>
                <a:cs typeface="Arial" charset="0"/>
              </a:rPr>
              <a:t> {</a:t>
            </a:r>
          </a:p>
          <a:p>
            <a:pPr>
              <a:buFontTx/>
              <a:buNone/>
            </a:pPr>
            <a:r>
              <a:rPr lang="en-US" altLang="en-US" sz="1400" dirty="0" smtClean="0">
                <a:latin typeface="Consolas" pitchFamily="49" charset="0"/>
                <a:cs typeface="Arial" charset="0"/>
              </a:rPr>
              <a:t>		    private:</a:t>
            </a:r>
          </a:p>
          <a:p>
            <a:pPr>
              <a:buFontTx/>
              <a:buNone/>
            </a:pPr>
            <a:r>
              <a:rPr lang="en-US" altLang="en-US" sz="1400" dirty="0" smtClean="0">
                <a:latin typeface="Consolas" pitchFamily="49" charset="0"/>
                <a:cs typeface="Arial" charset="0"/>
              </a:rPr>
              <a:t>		        Type </a:t>
            </a:r>
            <a:r>
              <a:rPr lang="en-US" altLang="en-US" sz="1400" dirty="0" err="1" smtClean="0">
                <a:latin typeface="Consolas" pitchFamily="49" charset="0"/>
                <a:cs typeface="Arial" charset="0"/>
              </a:rPr>
              <a:t>node_value</a:t>
            </a:r>
            <a:r>
              <a:rPr lang="en-US" altLang="en-US" sz="1400" dirty="0" smtClean="0">
                <a:latin typeface="Consolas" pitchFamily="49" charset="0"/>
                <a:cs typeface="Arial" charset="0"/>
              </a:rPr>
              <a:t>;</a:t>
            </a:r>
            <a:endParaRPr lang="en-US" altLang="en-US" sz="1400" dirty="0" smtClean="0">
              <a:latin typeface="Consolas" pitchFamily="49" charset="0"/>
              <a:cs typeface="Arial" charset="0"/>
            </a:endParaRPr>
          </a:p>
          <a:p>
            <a:pPr>
              <a:buFontTx/>
              <a:buNone/>
            </a:pPr>
            <a:r>
              <a:rPr lang="en-US" altLang="en-US" sz="1400" dirty="0" smtClean="0">
                <a:latin typeface="Consolas" pitchFamily="49" charset="0"/>
                <a:cs typeface="Arial" charset="0"/>
              </a:rPr>
              <a:t>		        </a:t>
            </a:r>
            <a:r>
              <a:rPr lang="en-US" altLang="en-US" sz="1400" dirty="0" err="1" smtClean="0">
                <a:latin typeface="Consolas" pitchFamily="49" charset="0"/>
                <a:cs typeface="Arial" charset="0"/>
              </a:rPr>
              <a:t>Nary_tree</a:t>
            </a:r>
            <a:r>
              <a:rPr lang="en-US" altLang="en-US" sz="1400" dirty="0" smtClean="0">
                <a:latin typeface="Consolas" pitchFamily="49" charset="0"/>
                <a:cs typeface="Arial" charset="0"/>
              </a:rPr>
              <a:t> *children[</a:t>
            </a:r>
            <a:r>
              <a:rPr lang="en-US" altLang="en-US" sz="1400" dirty="0" err="1" smtClean="0">
                <a:latin typeface="Consolas" pitchFamily="49" charset="0"/>
                <a:cs typeface="Arial" charset="0"/>
              </a:rPr>
              <a:t>std</a:t>
            </a:r>
            <a:r>
              <a:rPr lang="en-US" altLang="en-US" sz="1400" dirty="0" smtClean="0">
                <a:latin typeface="Consolas" pitchFamily="49" charset="0"/>
                <a:cs typeface="Arial" charset="0"/>
              </a:rPr>
              <a:t>::max(</a:t>
            </a:r>
            <a:r>
              <a:rPr lang="en-US" altLang="en-US" sz="1400" dirty="0" smtClean="0">
                <a:solidFill>
                  <a:srgbClr val="FF0000"/>
                </a:solidFill>
                <a:latin typeface="Consolas" pitchFamily="49" charset="0"/>
                <a:cs typeface="Arial" charset="0"/>
              </a:rPr>
              <a:t>N</a:t>
            </a:r>
            <a:r>
              <a:rPr lang="en-US" altLang="en-US" sz="1400" dirty="0" smtClean="0">
                <a:latin typeface="Consolas" pitchFamily="49" charset="0"/>
                <a:cs typeface="Arial" charset="0"/>
              </a:rPr>
              <a:t>, 2)];   // an array of N children</a:t>
            </a:r>
          </a:p>
          <a:p>
            <a:pPr>
              <a:buFontTx/>
              <a:buNone/>
            </a:pPr>
            <a:r>
              <a:rPr lang="en-US" altLang="en-US" sz="1400" dirty="0" smtClean="0">
                <a:latin typeface="Consolas" pitchFamily="49" charset="0"/>
                <a:cs typeface="Arial" charset="0"/>
              </a:rPr>
              <a:t>		    public:</a:t>
            </a:r>
          </a:p>
          <a:p>
            <a:pPr>
              <a:buFontTx/>
              <a:buNone/>
            </a:pPr>
            <a:r>
              <a:rPr lang="en-US" altLang="en-US" sz="1400" dirty="0" smtClean="0">
                <a:latin typeface="Consolas" pitchFamily="49" charset="0"/>
                <a:cs typeface="Arial" charset="0"/>
              </a:rPr>
              <a:t>		        </a:t>
            </a:r>
            <a:r>
              <a:rPr lang="en-US" altLang="en-US" sz="1400" dirty="0" err="1" smtClean="0">
                <a:latin typeface="Consolas" pitchFamily="49" charset="0"/>
                <a:cs typeface="Arial" charset="0"/>
              </a:rPr>
              <a:t>Nary_tree</a:t>
            </a:r>
            <a:r>
              <a:rPr lang="en-US" altLang="en-US" sz="1400" dirty="0" smtClean="0">
                <a:latin typeface="Consolas" pitchFamily="49" charset="0"/>
                <a:cs typeface="Arial" charset="0"/>
              </a:rPr>
              <a:t>( Type </a:t>
            </a:r>
            <a:r>
              <a:rPr lang="en-US" altLang="en-US" sz="1400" dirty="0" err="1" smtClean="0">
                <a:latin typeface="Consolas" pitchFamily="49" charset="0"/>
                <a:cs typeface="Arial" charset="0"/>
              </a:rPr>
              <a:t>const</a:t>
            </a:r>
            <a:r>
              <a:rPr lang="en-US" altLang="en-US" sz="1400" dirty="0" smtClean="0">
                <a:latin typeface="Consolas" pitchFamily="49" charset="0"/>
                <a:cs typeface="Arial" charset="0"/>
              </a:rPr>
              <a:t> &amp; = Type() )</a:t>
            </a:r>
          </a:p>
          <a:p>
            <a:pPr>
              <a:buFontTx/>
              <a:buNone/>
            </a:pPr>
            <a:r>
              <a:rPr lang="en-US" altLang="en-US" sz="1400" dirty="0" smtClean="0">
                <a:latin typeface="Consolas" pitchFamily="49" charset="0"/>
                <a:cs typeface="Arial" charset="0"/>
              </a:rPr>
              <a:t>		        // ...</a:t>
            </a:r>
          </a:p>
          <a:p>
            <a:pPr>
              <a:buFontTx/>
              <a:buNone/>
            </a:pPr>
            <a:r>
              <a:rPr lang="en-US" altLang="en-US" sz="1400" dirty="0" smtClean="0">
                <a:latin typeface="Consolas" pitchFamily="49" charset="0"/>
                <a:cs typeface="Arial" charset="0"/>
              </a:rPr>
              <a:t>		};</a:t>
            </a:r>
          </a:p>
          <a:p>
            <a:pPr>
              <a:buFontTx/>
              <a:buNone/>
            </a:pPr>
            <a:endParaRPr lang="en-US" altLang="en-US" sz="1400" dirty="0" smtClean="0">
              <a:latin typeface="Consolas" pitchFamily="49" charset="0"/>
              <a:cs typeface="Arial" charset="0"/>
            </a:endParaRPr>
          </a:p>
          <a:p>
            <a:pPr>
              <a:buFontTx/>
              <a:buNone/>
            </a:pPr>
            <a:r>
              <a:rPr lang="en-US" altLang="en-US" sz="1400" dirty="0" smtClean="0">
                <a:latin typeface="Consolas" pitchFamily="49" charset="0"/>
                <a:cs typeface="Arial" charset="0"/>
              </a:rPr>
              <a:t>		template &lt;typename Type, </a:t>
            </a:r>
            <a:r>
              <a:rPr lang="en-US" altLang="en-US" sz="1400" dirty="0" err="1" smtClean="0">
                <a:solidFill>
                  <a:srgbClr val="FF0000"/>
                </a:solidFill>
                <a:latin typeface="Consolas" pitchFamily="49" charset="0"/>
                <a:cs typeface="Arial" charset="0"/>
              </a:rPr>
              <a:t>int</a:t>
            </a:r>
            <a:r>
              <a:rPr lang="en-US" altLang="en-US" sz="1400" dirty="0" smtClean="0">
                <a:solidFill>
                  <a:srgbClr val="FF0000"/>
                </a:solidFill>
                <a:latin typeface="Consolas" pitchFamily="49" charset="0"/>
                <a:cs typeface="Arial" charset="0"/>
              </a:rPr>
              <a:t> N</a:t>
            </a:r>
            <a:r>
              <a:rPr lang="en-US" altLang="en-US" sz="1400" dirty="0" smtClean="0">
                <a:latin typeface="Consolas" pitchFamily="49" charset="0"/>
                <a:cs typeface="Arial" charset="0"/>
              </a:rPr>
              <a:t>&gt;</a:t>
            </a:r>
          </a:p>
          <a:p>
            <a:pPr>
              <a:buFontTx/>
              <a:buNone/>
            </a:pPr>
            <a:r>
              <a:rPr lang="en-US" altLang="en-US" sz="1400" dirty="0" smtClean="0">
                <a:latin typeface="Consolas" pitchFamily="49" charset="0"/>
                <a:cs typeface="Arial" charset="0"/>
              </a:rPr>
              <a:t>		</a:t>
            </a:r>
            <a:r>
              <a:rPr lang="en-US" altLang="en-US" sz="1400" dirty="0" err="1" smtClean="0">
                <a:latin typeface="Consolas" pitchFamily="49" charset="0"/>
                <a:cs typeface="Arial" charset="0"/>
              </a:rPr>
              <a:t>Nary_tree</a:t>
            </a:r>
            <a:r>
              <a:rPr lang="en-US" altLang="en-US" sz="1400" dirty="0" smtClean="0">
                <a:latin typeface="Consolas" pitchFamily="49" charset="0"/>
                <a:cs typeface="Arial" charset="0"/>
              </a:rPr>
              <a:t>&lt;Type, N&gt;::</a:t>
            </a:r>
            <a:r>
              <a:rPr lang="en-US" altLang="en-US" sz="1400" dirty="0" err="1" smtClean="0">
                <a:latin typeface="Consolas" pitchFamily="49" charset="0"/>
                <a:cs typeface="Arial" charset="0"/>
              </a:rPr>
              <a:t>Nary_tree</a:t>
            </a:r>
            <a:r>
              <a:rPr lang="en-US" altLang="en-US" sz="1400" dirty="0" smtClean="0">
                <a:latin typeface="Consolas" pitchFamily="49" charset="0"/>
                <a:cs typeface="Arial" charset="0"/>
              </a:rPr>
              <a:t>( Type const &amp;e </a:t>
            </a:r>
            <a:r>
              <a:rPr lang="en-US" altLang="en-US" sz="1400" dirty="0" smtClean="0">
                <a:latin typeface="Consolas" pitchFamily="49" charset="0"/>
                <a:cs typeface="Arial" charset="0"/>
              </a:rPr>
              <a:t>):</a:t>
            </a:r>
            <a:r>
              <a:rPr lang="en-US" altLang="en-US" sz="1400" dirty="0" err="1" smtClean="0">
                <a:latin typeface="Consolas" pitchFamily="49" charset="0"/>
                <a:cs typeface="Arial" charset="0"/>
              </a:rPr>
              <a:t>node_value</a:t>
            </a:r>
            <a:r>
              <a:rPr lang="en-US" altLang="en-US" sz="1400" dirty="0" smtClean="0">
                <a:latin typeface="Consolas" pitchFamily="49" charset="0"/>
                <a:cs typeface="Arial" charset="0"/>
              </a:rPr>
              <a:t>( </a:t>
            </a:r>
            <a:r>
              <a:rPr lang="en-US" altLang="en-US" sz="1400" dirty="0" smtClean="0">
                <a:latin typeface="Consolas" pitchFamily="49" charset="0"/>
                <a:cs typeface="Arial" charset="0"/>
              </a:rPr>
              <a:t>e ) {</a:t>
            </a:r>
          </a:p>
          <a:p>
            <a:pPr>
              <a:buFontTx/>
              <a:buNone/>
            </a:pPr>
            <a:r>
              <a:rPr lang="en-US" altLang="en-US" sz="1400" dirty="0" smtClean="0">
                <a:latin typeface="Consolas" pitchFamily="49" charset="0"/>
                <a:cs typeface="Arial" charset="0"/>
              </a:rPr>
              <a:t>		    for ( </a:t>
            </a:r>
            <a:r>
              <a:rPr lang="en-US" altLang="en-US" sz="1400" dirty="0" err="1" smtClean="0">
                <a:latin typeface="Consolas" pitchFamily="49" charset="0"/>
                <a:cs typeface="Arial" charset="0"/>
              </a:rPr>
              <a:t>int</a:t>
            </a:r>
            <a:r>
              <a:rPr lang="en-US" altLang="en-US" sz="1400" dirty="0" smtClean="0">
                <a:latin typeface="Consolas" pitchFamily="49" charset="0"/>
                <a:cs typeface="Arial" charset="0"/>
              </a:rPr>
              <a:t> </a:t>
            </a:r>
            <a:r>
              <a:rPr lang="en-US" altLang="en-US" sz="1400" dirty="0" err="1" smtClean="0">
                <a:latin typeface="Consolas" pitchFamily="49" charset="0"/>
                <a:cs typeface="Arial" charset="0"/>
              </a:rPr>
              <a:t>i</a:t>
            </a:r>
            <a:r>
              <a:rPr lang="en-US" altLang="en-US" sz="1400" dirty="0" smtClean="0">
                <a:latin typeface="Consolas" pitchFamily="49" charset="0"/>
                <a:cs typeface="Arial" charset="0"/>
              </a:rPr>
              <a:t> = 0; </a:t>
            </a:r>
            <a:r>
              <a:rPr lang="en-US" altLang="en-US" sz="1400" dirty="0" err="1" smtClean="0">
                <a:latin typeface="Consolas" pitchFamily="49" charset="0"/>
                <a:cs typeface="Arial" charset="0"/>
              </a:rPr>
              <a:t>i</a:t>
            </a:r>
            <a:r>
              <a:rPr lang="en-US" altLang="en-US" sz="1400" dirty="0" smtClean="0">
                <a:latin typeface="Consolas" pitchFamily="49" charset="0"/>
                <a:cs typeface="Arial" charset="0"/>
              </a:rPr>
              <a:t> &lt; </a:t>
            </a:r>
            <a:r>
              <a:rPr lang="en-US" altLang="en-US" sz="1400" dirty="0" smtClean="0">
                <a:solidFill>
                  <a:srgbClr val="FF0000"/>
                </a:solidFill>
                <a:latin typeface="Consolas" pitchFamily="49" charset="0"/>
                <a:cs typeface="Arial" charset="0"/>
              </a:rPr>
              <a:t>N</a:t>
            </a:r>
            <a:r>
              <a:rPr lang="en-US" altLang="en-US" sz="1400" dirty="0" smtClean="0">
                <a:latin typeface="Consolas" pitchFamily="49" charset="0"/>
                <a:cs typeface="Arial" charset="0"/>
              </a:rPr>
              <a:t>; ++</a:t>
            </a:r>
            <a:r>
              <a:rPr lang="en-US" altLang="en-US" sz="1400" dirty="0" err="1" smtClean="0">
                <a:latin typeface="Consolas" pitchFamily="49" charset="0"/>
                <a:cs typeface="Arial" charset="0"/>
              </a:rPr>
              <a:t>i</a:t>
            </a:r>
            <a:r>
              <a:rPr lang="en-US" altLang="en-US" sz="1400" dirty="0" smtClean="0">
                <a:latin typeface="Consolas" pitchFamily="49" charset="0"/>
                <a:cs typeface="Arial" charset="0"/>
              </a:rPr>
              <a:t> ) {</a:t>
            </a:r>
          </a:p>
          <a:p>
            <a:pPr>
              <a:buFontTx/>
              <a:buNone/>
            </a:pPr>
            <a:r>
              <a:rPr lang="en-US" altLang="en-US" sz="1400" dirty="0" smtClean="0">
                <a:latin typeface="Consolas" pitchFamily="49" charset="0"/>
                <a:cs typeface="Arial" charset="0"/>
              </a:rPr>
              <a:t>		        children[</a:t>
            </a:r>
            <a:r>
              <a:rPr lang="en-US" altLang="en-US" sz="1400" dirty="0" err="1" smtClean="0">
                <a:latin typeface="Consolas" pitchFamily="49" charset="0"/>
                <a:cs typeface="Arial" charset="0"/>
              </a:rPr>
              <a:t>i</a:t>
            </a:r>
            <a:r>
              <a:rPr lang="en-US" altLang="en-US" sz="1400" dirty="0" smtClean="0">
                <a:latin typeface="Consolas" pitchFamily="49" charset="0"/>
                <a:cs typeface="Arial" charset="0"/>
              </a:rPr>
              <a:t>] = </a:t>
            </a:r>
            <a:r>
              <a:rPr lang="en-US" altLang="en-US" sz="1400" dirty="0" err="1" smtClean="0">
                <a:latin typeface="Consolas" pitchFamily="49" charset="0"/>
                <a:cs typeface="Arial" charset="0"/>
              </a:rPr>
              <a:t>nullptr</a:t>
            </a:r>
            <a:r>
              <a:rPr lang="en-US" altLang="en-US" sz="1400" dirty="0" smtClean="0">
                <a:latin typeface="Consolas" pitchFamily="49" charset="0"/>
                <a:cs typeface="Arial" charset="0"/>
              </a:rPr>
              <a:t>;</a:t>
            </a:r>
          </a:p>
          <a:p>
            <a:pPr>
              <a:buFontTx/>
              <a:buNone/>
            </a:pPr>
            <a:r>
              <a:rPr lang="en-US" altLang="en-US" sz="1400" dirty="0" smtClean="0">
                <a:latin typeface="Consolas" pitchFamily="49" charset="0"/>
                <a:cs typeface="Arial" charset="0"/>
              </a:rPr>
              <a:t>		    }</a:t>
            </a:r>
          </a:p>
          <a:p>
            <a:pPr>
              <a:buFontTx/>
              <a:buNone/>
            </a:pPr>
            <a:r>
              <a:rPr lang="en-US" altLang="en-US" sz="1400" dirty="0" smtClean="0">
                <a:latin typeface="Consolas" pitchFamily="49" charset="0"/>
                <a:cs typeface="Arial" charset="0"/>
              </a:rPr>
              <a:t>		}</a:t>
            </a:r>
          </a:p>
        </p:txBody>
      </p:sp>
      <p:sp>
        <p:nvSpPr>
          <p:cNvPr id="17412" name="TextBox 3"/>
          <p:cNvSpPr txBox="1">
            <a:spLocks noChangeArrowheads="1"/>
          </p:cNvSpPr>
          <p:nvPr/>
        </p:nvSpPr>
        <p:spPr bwMode="auto">
          <a:xfrm>
            <a:off x="179388" y="682849"/>
            <a:ext cx="69691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CA" altLang="en-US" dirty="0" smtClean="0"/>
              <a:t>5.4.3</a:t>
            </a:r>
            <a:endParaRPr lang="en-CA" altLang="en-US" dirty="0"/>
          </a:p>
        </p:txBody>
      </p:sp>
    </p:spTree>
    <p:extLst>
      <p:ext uri="{BB962C8B-B14F-4D97-AF65-F5344CB8AC3E}">
        <p14:creationId xmlns:p14="http://schemas.microsoft.com/office/powerpoint/2010/main" val="1973002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i="1" dirty="0" smtClean="0">
                <a:latin typeface="Times New Roman" pitchFamily="18" charset="0"/>
                <a:cs typeface="Arial" charset="0"/>
              </a:rPr>
              <a:t>N</a:t>
            </a:r>
            <a:r>
              <a:rPr lang="en-US" altLang="en-US" dirty="0" smtClean="0">
                <a:latin typeface="Arial" charset="0"/>
                <a:cs typeface="Arial" charset="0"/>
              </a:rPr>
              <a:t>-</a:t>
            </a:r>
            <a:r>
              <a:rPr lang="en-US" altLang="en-US" dirty="0" err="1" smtClean="0">
                <a:latin typeface="Arial" charset="0"/>
                <a:cs typeface="Arial" charset="0"/>
              </a:rPr>
              <a:t>ary</a:t>
            </a:r>
            <a:r>
              <a:rPr lang="en-US" altLang="en-US" dirty="0" smtClean="0">
                <a:latin typeface="Arial" charset="0"/>
                <a:cs typeface="Arial" charset="0"/>
              </a:rPr>
              <a:t> Trees</a:t>
            </a:r>
            <a:r>
              <a:rPr lang="en-US" altLang="en-US" dirty="0">
                <a:latin typeface="Arial" charset="0"/>
                <a:cs typeface="Arial" charset="0"/>
              </a:rPr>
              <a:t> with Template Parameters</a:t>
            </a:r>
            <a:endParaRPr lang="en-US" altLang="en-US" dirty="0" smtClean="0">
              <a:latin typeface="Arial" charset="0"/>
              <a:cs typeface="Arial" charset="0"/>
            </a:endParaRP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 smtClean="0">
                <a:latin typeface="Arial" charset="0"/>
                <a:cs typeface="Arial" charset="0"/>
              </a:rPr>
              <a:t>	Sample code using this class:</a:t>
            </a:r>
            <a:endParaRPr lang="en-US" altLang="en-US" sz="1400" b="1" dirty="0" smtClean="0">
              <a:latin typeface="Courier New" pitchFamily="49" charset="0"/>
              <a:cs typeface="Arial" charset="0"/>
            </a:endParaRPr>
          </a:p>
          <a:p>
            <a:pPr>
              <a:buFontTx/>
              <a:buNone/>
            </a:pPr>
            <a:endParaRPr lang="en-US" altLang="en-US" sz="1600" dirty="0" smtClean="0">
              <a:latin typeface="Consolas" pitchFamily="49" charset="0"/>
              <a:cs typeface="Arial" charset="0"/>
            </a:endParaRPr>
          </a:p>
          <a:p>
            <a:pPr>
              <a:buFontTx/>
              <a:buNone/>
            </a:pPr>
            <a:r>
              <a:rPr lang="en-US" altLang="en-US" sz="1600" dirty="0" smtClean="0">
                <a:latin typeface="Consolas" pitchFamily="49" charset="0"/>
                <a:cs typeface="Arial" charset="0"/>
              </a:rPr>
              <a:t>		    </a:t>
            </a:r>
            <a:r>
              <a:rPr lang="en-US" altLang="en-US" sz="1600" dirty="0" err="1" smtClean="0">
                <a:latin typeface="Consolas" pitchFamily="49" charset="0"/>
                <a:cs typeface="Arial" charset="0"/>
              </a:rPr>
              <a:t>Nary_tree</a:t>
            </a:r>
            <a:r>
              <a:rPr lang="en-US" altLang="en-US" sz="1600" dirty="0" smtClean="0">
                <a:latin typeface="Consolas" pitchFamily="49" charset="0"/>
                <a:cs typeface="Arial" charset="0"/>
              </a:rPr>
              <a:t>&lt;</a:t>
            </a:r>
            <a:r>
              <a:rPr lang="en-US" altLang="en-US" sz="1600" dirty="0" err="1" smtClean="0">
                <a:latin typeface="Consolas" pitchFamily="49" charset="0"/>
                <a:cs typeface="Arial" charset="0"/>
              </a:rPr>
              <a:t>int</a:t>
            </a:r>
            <a:r>
              <a:rPr lang="en-US" altLang="en-US" sz="1600" dirty="0" smtClean="0">
                <a:latin typeface="Consolas" pitchFamily="49" charset="0"/>
                <a:cs typeface="Arial" charset="0"/>
              </a:rPr>
              <a:t>, </a:t>
            </a:r>
            <a:r>
              <a:rPr lang="en-US" altLang="en-US" sz="1600" dirty="0" smtClean="0">
                <a:solidFill>
                  <a:srgbClr val="FF0000"/>
                </a:solidFill>
                <a:latin typeface="Consolas" pitchFamily="49" charset="0"/>
                <a:cs typeface="Arial" charset="0"/>
              </a:rPr>
              <a:t>4</a:t>
            </a:r>
            <a:r>
              <a:rPr lang="en-US" altLang="en-US" sz="1600" dirty="0" smtClean="0">
                <a:latin typeface="Consolas" pitchFamily="49" charset="0"/>
                <a:cs typeface="Arial" charset="0"/>
              </a:rPr>
              <a:t>&gt; i4tree( 1975 );  // create a </a:t>
            </a:r>
            <a:r>
              <a:rPr lang="en-US" altLang="en-US" sz="1600" dirty="0" smtClean="0">
                <a:solidFill>
                  <a:srgbClr val="FF0000"/>
                </a:solidFill>
                <a:latin typeface="Consolas" pitchFamily="49" charset="0"/>
                <a:cs typeface="Arial" charset="0"/>
              </a:rPr>
              <a:t>4</a:t>
            </a:r>
            <a:r>
              <a:rPr lang="en-US" altLang="en-US" sz="1600" dirty="0" smtClean="0">
                <a:latin typeface="Consolas" pitchFamily="49" charset="0"/>
                <a:cs typeface="Arial" charset="0"/>
              </a:rPr>
              <a:t>-way tree</a:t>
            </a:r>
          </a:p>
          <a:p>
            <a:pPr>
              <a:buFontTx/>
              <a:buNone/>
            </a:pPr>
            <a:r>
              <a:rPr lang="en-US" altLang="en-US" sz="1600" dirty="0" smtClean="0">
                <a:latin typeface="Consolas" pitchFamily="49" charset="0"/>
                <a:cs typeface="Arial" charset="0"/>
              </a:rPr>
              <a:t>		    </a:t>
            </a:r>
            <a:r>
              <a:rPr lang="en-US" altLang="en-US" sz="1600" dirty="0" err="1" smtClean="0">
                <a:latin typeface="Consolas" pitchFamily="49" charset="0"/>
                <a:cs typeface="Arial" charset="0"/>
              </a:rPr>
              <a:t>std</a:t>
            </a:r>
            <a:r>
              <a:rPr lang="en-US" altLang="en-US" sz="1600" dirty="0" smtClean="0">
                <a:latin typeface="Consolas" pitchFamily="49" charset="0"/>
                <a:cs typeface="Arial" charset="0"/>
              </a:rPr>
              <a:t>::</a:t>
            </a:r>
            <a:r>
              <a:rPr lang="en-US" altLang="en-US" sz="1600" dirty="0" err="1" smtClean="0">
                <a:latin typeface="Consolas" pitchFamily="49" charset="0"/>
                <a:cs typeface="Arial" charset="0"/>
              </a:rPr>
              <a:t>cout</a:t>
            </a:r>
            <a:r>
              <a:rPr lang="en-US" altLang="en-US" sz="1600" dirty="0" smtClean="0">
                <a:latin typeface="Consolas" pitchFamily="49" charset="0"/>
                <a:cs typeface="Arial" charset="0"/>
              </a:rPr>
              <a:t> </a:t>
            </a:r>
            <a:r>
              <a:rPr lang="en-US" altLang="en-US" sz="1600" smtClean="0">
                <a:latin typeface="Consolas" pitchFamily="49" charset="0"/>
                <a:cs typeface="Arial" charset="0"/>
              </a:rPr>
              <a:t>&lt;&lt; </a:t>
            </a:r>
            <a:r>
              <a:rPr lang="en-US" altLang="en-US" sz="1600" smtClean="0">
                <a:latin typeface="Consolas" pitchFamily="49" charset="0"/>
                <a:cs typeface="Arial" charset="0"/>
              </a:rPr>
              <a:t>i4tree.value() </a:t>
            </a:r>
            <a:r>
              <a:rPr lang="en-US" altLang="en-US" sz="1600" dirty="0" smtClean="0">
                <a:latin typeface="Consolas" pitchFamily="49" charset="0"/>
                <a:cs typeface="Arial" charset="0"/>
              </a:rPr>
              <a:t>&lt;&lt; </a:t>
            </a:r>
            <a:r>
              <a:rPr lang="en-US" altLang="en-US" sz="1600" dirty="0" err="1" smtClean="0">
                <a:latin typeface="Consolas" pitchFamily="49" charset="0"/>
                <a:cs typeface="Arial" charset="0"/>
              </a:rPr>
              <a:t>std</a:t>
            </a:r>
            <a:r>
              <a:rPr lang="en-US" altLang="en-US" sz="1600" dirty="0" smtClean="0">
                <a:latin typeface="Consolas" pitchFamily="49" charset="0"/>
                <a:cs typeface="Arial" charset="0"/>
              </a:rPr>
              <a:t>::</a:t>
            </a:r>
            <a:r>
              <a:rPr lang="en-US" altLang="en-US" sz="1600" dirty="0" err="1" smtClean="0">
                <a:latin typeface="Consolas" pitchFamily="49" charset="0"/>
                <a:cs typeface="Arial" charset="0"/>
              </a:rPr>
              <a:t>endl</a:t>
            </a:r>
            <a:r>
              <a:rPr lang="en-US" altLang="en-US" sz="1600" dirty="0" smtClean="0">
                <a:latin typeface="Consolas" pitchFamily="49" charset="0"/>
                <a:cs typeface="Arial" charset="0"/>
              </a:rPr>
              <a:t>;</a:t>
            </a:r>
          </a:p>
        </p:txBody>
      </p:sp>
      <p:sp>
        <p:nvSpPr>
          <p:cNvPr id="18436" name="TextBox 3"/>
          <p:cNvSpPr txBox="1">
            <a:spLocks noChangeArrowheads="1"/>
          </p:cNvSpPr>
          <p:nvPr/>
        </p:nvSpPr>
        <p:spPr bwMode="auto">
          <a:xfrm>
            <a:off x="179388" y="682849"/>
            <a:ext cx="69691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CA" altLang="en-US" dirty="0" smtClean="0"/>
              <a:t>5.4.3</a:t>
            </a:r>
            <a:endParaRPr lang="en-CA" altLang="en-US" dirty="0"/>
          </a:p>
        </p:txBody>
      </p:sp>
    </p:spTree>
    <p:extLst>
      <p:ext uri="{BB962C8B-B14F-4D97-AF65-F5344CB8AC3E}">
        <p14:creationId xmlns:p14="http://schemas.microsoft.com/office/powerpoint/2010/main" val="4041760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i="1" dirty="0" smtClean="0">
                <a:latin typeface="Times New Roman" pitchFamily="18" charset="0"/>
                <a:cs typeface="Arial" charset="0"/>
              </a:rPr>
              <a:t>N</a:t>
            </a:r>
            <a:r>
              <a:rPr lang="en-US" altLang="en-US" dirty="0" smtClean="0">
                <a:latin typeface="Arial" charset="0"/>
                <a:cs typeface="Arial" charset="0"/>
              </a:rPr>
              <a:t>-</a:t>
            </a:r>
            <a:r>
              <a:rPr lang="en-US" altLang="en-US" dirty="0" err="1" smtClean="0">
                <a:latin typeface="Arial" charset="0"/>
                <a:cs typeface="Arial" charset="0"/>
              </a:rPr>
              <a:t>ary</a:t>
            </a:r>
            <a:r>
              <a:rPr lang="en-US" altLang="en-US" dirty="0" smtClean="0">
                <a:latin typeface="Arial" charset="0"/>
                <a:cs typeface="Arial" charset="0"/>
              </a:rPr>
              <a:t> Trees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 smtClean="0">
                <a:latin typeface="Arial" charset="0"/>
                <a:cs typeface="Arial" charset="0"/>
              </a:rPr>
              <a:t>	Because the size of the array (the 2</a:t>
            </a:r>
            <a:r>
              <a:rPr lang="en-US" altLang="en-US" baseline="30000" dirty="0" smtClean="0">
                <a:latin typeface="Arial" charset="0"/>
                <a:cs typeface="Arial" charset="0"/>
              </a:rPr>
              <a:t>nd</a:t>
            </a:r>
            <a:r>
              <a:rPr lang="en-US" altLang="en-US" dirty="0" smtClean="0">
                <a:latin typeface="Arial" charset="0"/>
                <a:cs typeface="Arial" charset="0"/>
              </a:rPr>
              <a:t> template parameter) is specified at compile time:</a:t>
            </a:r>
          </a:p>
          <a:p>
            <a:pPr lvl="1"/>
            <a:r>
              <a:rPr lang="en-US" altLang="en-US" dirty="0" smtClean="0">
                <a:latin typeface="Arial" charset="0"/>
                <a:cs typeface="Arial" charset="0"/>
              </a:rPr>
              <a:t>The compiler can make certain optimizations</a:t>
            </a:r>
          </a:p>
          <a:p>
            <a:pPr lvl="1"/>
            <a:r>
              <a:rPr lang="en-US" altLang="en-US" dirty="0" smtClean="0">
                <a:latin typeface="Arial" charset="0"/>
                <a:cs typeface="Arial" charset="0"/>
              </a:rPr>
              <a:t>All memory is allocated at once</a:t>
            </a:r>
          </a:p>
          <a:p>
            <a:pPr lvl="2"/>
            <a:r>
              <a:rPr lang="en-US" altLang="en-US" dirty="0" smtClean="0">
                <a:latin typeface="Arial" charset="0"/>
                <a:cs typeface="Arial" charset="0"/>
              </a:rPr>
              <a:t>Possibly even on the stack at compile time </a:t>
            </a:r>
          </a:p>
          <a:p>
            <a:pPr lvl="1"/>
            <a:r>
              <a:rPr lang="en-US" altLang="en-US" dirty="0" smtClean="0">
                <a:latin typeface="Arial" charset="0"/>
                <a:cs typeface="Arial" charset="0"/>
              </a:rPr>
              <a:t>No destructor required</a:t>
            </a:r>
          </a:p>
        </p:txBody>
      </p:sp>
      <p:sp>
        <p:nvSpPr>
          <p:cNvPr id="19460" name="TextBox 3"/>
          <p:cNvSpPr txBox="1">
            <a:spLocks noChangeArrowheads="1"/>
          </p:cNvSpPr>
          <p:nvPr/>
        </p:nvSpPr>
        <p:spPr bwMode="auto">
          <a:xfrm>
            <a:off x="179388" y="682849"/>
            <a:ext cx="69691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CA" altLang="en-US" dirty="0" smtClean="0"/>
              <a:t>5.4.3</a:t>
            </a:r>
            <a:endParaRPr lang="en-CA" altLang="en-US" dirty="0"/>
          </a:p>
        </p:txBody>
      </p:sp>
    </p:spTree>
    <p:extLst>
      <p:ext uri="{BB962C8B-B14F-4D97-AF65-F5344CB8AC3E}">
        <p14:creationId xmlns:p14="http://schemas.microsoft.com/office/powerpoint/2010/main" val="4294062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778" name="Picture 2" descr="See the following text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2028" y="2422885"/>
            <a:ext cx="4746476" cy="4390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>
                <a:latin typeface="Arial" charset="0"/>
                <a:cs typeface="Arial" charset="0"/>
              </a:rPr>
              <a:t>Applications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 smtClean="0">
                <a:latin typeface="Arial" charset="0"/>
                <a:cs typeface="Arial" charset="0"/>
              </a:rPr>
              <a:t>	One application of an </a:t>
            </a:r>
            <a:r>
              <a:rPr lang="en-US" altLang="en-US" dirty="0" smtClean="0">
                <a:latin typeface="Times New Roman" pitchFamily="18" charset="0"/>
                <a:cs typeface="Arial" charset="0"/>
              </a:rPr>
              <a:t>26</a:t>
            </a:r>
            <a:r>
              <a:rPr lang="en-US" altLang="en-US" dirty="0" smtClean="0">
                <a:latin typeface="Arial" charset="0"/>
                <a:cs typeface="Arial" charset="0"/>
              </a:rPr>
              <a:t>-ary trees is a </a:t>
            </a:r>
            <a:r>
              <a:rPr lang="en-US" altLang="en-US" i="1" dirty="0" err="1" smtClean="0">
                <a:latin typeface="Arial" charset="0"/>
                <a:cs typeface="Arial" charset="0"/>
              </a:rPr>
              <a:t>trie</a:t>
            </a:r>
            <a:r>
              <a:rPr lang="en-US" altLang="en-US" dirty="0">
                <a:latin typeface="Arial" charset="0"/>
                <a:cs typeface="Arial" charset="0"/>
              </a:rPr>
              <a:t> </a:t>
            </a:r>
            <a:r>
              <a:rPr lang="en-US" altLang="en-US" dirty="0" smtClean="0">
                <a:latin typeface="Arial" charset="0"/>
                <a:cs typeface="Arial" charset="0"/>
              </a:rPr>
              <a:t>where the root represents the </a:t>
            </a:r>
            <a:r>
              <a:rPr lang="en-US" altLang="en-US" i="1" dirty="0" smtClean="0">
                <a:latin typeface="Arial" charset="0"/>
                <a:cs typeface="Arial" charset="0"/>
              </a:rPr>
              <a:t>start</a:t>
            </a:r>
            <a:r>
              <a:rPr lang="en-US" altLang="en-US" dirty="0" smtClean="0">
                <a:latin typeface="Arial" charset="0"/>
                <a:cs typeface="Arial" charset="0"/>
              </a:rPr>
              <a:t> of each valid word, and the different sub-trees represent next letters in valid words</a:t>
            </a:r>
          </a:p>
          <a:p>
            <a:pPr lvl="1"/>
            <a:r>
              <a:rPr lang="en-US" altLang="en-US" dirty="0" smtClean="0">
                <a:latin typeface="Arial" charset="0"/>
                <a:cs typeface="Arial" charset="0"/>
              </a:rPr>
              <a:t>Consider the words in the phrase</a:t>
            </a:r>
          </a:p>
          <a:p>
            <a:pPr marL="457200" lvl="1" indent="0"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</a:t>
            </a:r>
            <a:r>
              <a:rPr lang="en-US" altLang="en-US" dirty="0" smtClean="0">
                <a:latin typeface="Arial" charset="0"/>
                <a:cs typeface="Arial" charset="0"/>
              </a:rPr>
              <a:t>“The fable then faded from</a:t>
            </a:r>
            <a:br>
              <a:rPr lang="en-US" altLang="en-US" dirty="0" smtClean="0">
                <a:latin typeface="Arial" charset="0"/>
                <a:cs typeface="Arial" charset="0"/>
              </a:rPr>
            </a:br>
            <a:r>
              <a:rPr lang="en-US" altLang="en-US" dirty="0" smtClean="0">
                <a:latin typeface="Arial" charset="0"/>
                <a:cs typeface="Arial" charset="0"/>
              </a:rPr>
              <a:t>	  my thoughts and memory.”</a:t>
            </a:r>
          </a:p>
          <a:p>
            <a:pPr lvl="1"/>
            <a:r>
              <a:rPr lang="en-US" altLang="en-US" dirty="0" smtClean="0">
                <a:latin typeface="Arial" charset="0"/>
                <a:cs typeface="Arial" charset="0"/>
              </a:rPr>
              <a:t>All 26 sub-trees are only</a:t>
            </a:r>
            <a:br>
              <a:rPr lang="en-US" altLang="en-US" dirty="0" smtClean="0">
                <a:latin typeface="Arial" charset="0"/>
                <a:cs typeface="Arial" charset="0"/>
              </a:rPr>
            </a:br>
            <a:r>
              <a:rPr lang="en-US" altLang="en-US" dirty="0" smtClean="0">
                <a:latin typeface="Arial" charset="0"/>
                <a:cs typeface="Arial" charset="0"/>
              </a:rPr>
              <a:t>shown for the root node, but</a:t>
            </a:r>
            <a:br>
              <a:rPr lang="en-US" altLang="en-US" dirty="0" smtClean="0">
                <a:latin typeface="Arial" charset="0"/>
                <a:cs typeface="Arial" charset="0"/>
              </a:rPr>
            </a:br>
            <a:r>
              <a:rPr lang="en-US" altLang="en-US" dirty="0" smtClean="0">
                <a:latin typeface="Arial" charset="0"/>
                <a:cs typeface="Arial" charset="0"/>
              </a:rPr>
              <a:t>all nodes have 26 sub-trees</a:t>
            </a:r>
          </a:p>
          <a:p>
            <a:pPr lvl="1"/>
            <a:r>
              <a:rPr lang="en-US" altLang="en-US" dirty="0" smtClean="0">
                <a:latin typeface="Arial" charset="0"/>
                <a:cs typeface="Arial" charset="0"/>
              </a:rPr>
              <a:t>Some nodes are marked as</a:t>
            </a:r>
            <a:br>
              <a:rPr lang="en-US" altLang="en-US" dirty="0" smtClean="0">
                <a:latin typeface="Arial" charset="0"/>
                <a:cs typeface="Arial" charset="0"/>
              </a:rPr>
            </a:br>
            <a:r>
              <a:rPr lang="en-US" altLang="en-US" i="1" dirty="0" smtClean="0">
                <a:latin typeface="Arial" charset="0"/>
                <a:cs typeface="Arial" charset="0"/>
              </a:rPr>
              <a:t>terminal</a:t>
            </a:r>
            <a:r>
              <a:rPr lang="en-US" altLang="en-US" dirty="0" smtClean="0">
                <a:latin typeface="Arial" charset="0"/>
                <a:cs typeface="Arial" charset="0"/>
              </a:rPr>
              <a:t> indicating the end of a</a:t>
            </a:r>
            <a:br>
              <a:rPr lang="en-US" altLang="en-US" dirty="0" smtClean="0">
                <a:latin typeface="Arial" charset="0"/>
                <a:cs typeface="Arial" charset="0"/>
              </a:rPr>
            </a:br>
            <a:r>
              <a:rPr lang="en-US" altLang="en-US" dirty="0" smtClean="0">
                <a:latin typeface="Arial" charset="0"/>
                <a:cs typeface="Arial" charset="0"/>
              </a:rPr>
              <a:t>valid word</a:t>
            </a:r>
          </a:p>
          <a:p>
            <a:pPr lvl="1"/>
            <a:r>
              <a:rPr lang="en-US" altLang="en-US" dirty="0" smtClean="0">
                <a:latin typeface="Arial" charset="0"/>
                <a:cs typeface="Arial" charset="0"/>
              </a:rPr>
              <a:t>These </a:t>
            </a:r>
            <a:r>
              <a:rPr lang="en-US" altLang="en-US" i="1" dirty="0" smtClean="0">
                <a:latin typeface="Arial" charset="0"/>
                <a:cs typeface="Arial" charset="0"/>
              </a:rPr>
              <a:t>terminal </a:t>
            </a:r>
            <a:r>
              <a:rPr lang="en-US" altLang="en-US" dirty="0" smtClean="0">
                <a:latin typeface="Arial" charset="0"/>
                <a:cs typeface="Arial" charset="0"/>
              </a:rPr>
              <a:t>points could be used to store a list</a:t>
            </a:r>
            <a:br>
              <a:rPr lang="en-US" altLang="en-US" dirty="0" smtClean="0">
                <a:latin typeface="Arial" charset="0"/>
                <a:cs typeface="Arial" charset="0"/>
              </a:rPr>
            </a:br>
            <a:r>
              <a:rPr lang="en-US" altLang="en-US" dirty="0" smtClean="0">
                <a:latin typeface="Arial" charset="0"/>
                <a:cs typeface="Arial" charset="0"/>
              </a:rPr>
              <a:t>of all places in a document where the word occurs</a:t>
            </a:r>
          </a:p>
          <a:p>
            <a:pPr lvl="2"/>
            <a:r>
              <a:rPr lang="en-US" altLang="en-US" dirty="0" smtClean="0">
                <a:latin typeface="Arial" charset="0"/>
                <a:cs typeface="Arial" charset="0"/>
              </a:rPr>
              <a:t>Consider the ultimate index to a book</a:t>
            </a:r>
          </a:p>
        </p:txBody>
      </p:sp>
      <p:sp>
        <p:nvSpPr>
          <p:cNvPr id="19460" name="TextBox 3"/>
          <p:cNvSpPr txBox="1">
            <a:spLocks noChangeArrowheads="1"/>
          </p:cNvSpPr>
          <p:nvPr/>
        </p:nvSpPr>
        <p:spPr bwMode="auto">
          <a:xfrm>
            <a:off x="179388" y="682849"/>
            <a:ext cx="69691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CA" altLang="en-US" dirty="0" smtClean="0"/>
              <a:t>5.4.4</a:t>
            </a:r>
            <a:endParaRPr lang="en-CA" altLang="en-US" dirty="0"/>
          </a:p>
        </p:txBody>
      </p:sp>
    </p:spTree>
    <p:extLst>
      <p:ext uri="{BB962C8B-B14F-4D97-AF65-F5344CB8AC3E}">
        <p14:creationId xmlns:p14="http://schemas.microsoft.com/office/powerpoint/2010/main" val="156029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Summary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An </a:t>
            </a:r>
            <a:r>
              <a:rPr lang="en-US" altLang="en-US" i="1" smtClean="0">
                <a:latin typeface="Times New Roman" pitchFamily="18" charset="0"/>
                <a:cs typeface="Arial" charset="0"/>
              </a:rPr>
              <a:t>N</a:t>
            </a:r>
            <a:r>
              <a:rPr lang="en-US" altLang="en-US" smtClean="0">
                <a:latin typeface="Arial" charset="0"/>
                <a:cs typeface="Arial" charset="0"/>
              </a:rPr>
              <a:t>-ary tree is similar to a binary tree, however, each node can have up to </a:t>
            </a:r>
            <a:r>
              <a:rPr lang="en-US" altLang="en-US" i="1" smtClean="0">
                <a:latin typeface="Times New Roman" pitchFamily="18" charset="0"/>
                <a:cs typeface="Arial" charset="0"/>
              </a:rPr>
              <a:t>N</a:t>
            </a:r>
            <a:r>
              <a:rPr lang="en-US" altLang="en-US" smtClean="0">
                <a:latin typeface="Arial" charset="0"/>
                <a:cs typeface="Arial" charset="0"/>
              </a:rPr>
              <a:t> children</a:t>
            </a:r>
          </a:p>
          <a:p>
            <a:pPr>
              <a:buFont typeface="Arial" charset="0"/>
              <a:buNone/>
            </a:pPr>
            <a:endParaRPr lang="en-US" altLang="en-US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A binary tree has a height approximately </a:t>
            </a:r>
            <a:r>
              <a:rPr lang="en-US" altLang="en-US" smtClean="0">
                <a:latin typeface="Times New Roman" pitchFamily="18" charset="0"/>
                <a:cs typeface="Arial" charset="0"/>
              </a:rPr>
              <a:t>log</a:t>
            </a:r>
            <a:r>
              <a:rPr lang="en-US" altLang="en-US" baseline="-25000" smtClean="0">
                <a:latin typeface="Times New Roman" pitchFamily="18" charset="0"/>
                <a:cs typeface="Arial" charset="0"/>
              </a:rPr>
              <a:t>2</a:t>
            </a:r>
            <a:r>
              <a:rPr lang="en-US" altLang="en-US" smtClean="0">
                <a:latin typeface="Times New Roman" pitchFamily="18" charset="0"/>
                <a:cs typeface="Arial" charset="0"/>
              </a:rPr>
              <a:t>(</a:t>
            </a:r>
            <a:r>
              <a:rPr lang="en-US" altLang="en-US" i="1" smtClean="0">
                <a:latin typeface="Times New Roman" pitchFamily="18" charset="0"/>
                <a:cs typeface="Arial" charset="0"/>
              </a:rPr>
              <a:t>N</a:t>
            </a:r>
            <a:r>
              <a:rPr lang="en-US" altLang="en-US" smtClean="0">
                <a:latin typeface="Times New Roman" pitchFamily="18" charset="0"/>
                <a:cs typeface="Arial" charset="0"/>
              </a:rPr>
              <a:t>)</a:t>
            </a:r>
            <a:r>
              <a:rPr lang="en-US" altLang="en-US" smtClean="0">
                <a:latin typeface="Arial" charset="0"/>
                <a:cs typeface="Arial" charset="0"/>
              </a:rPr>
              <a:t> times the height of an </a:t>
            </a:r>
            <a:r>
              <a:rPr lang="en-US" altLang="en-US" i="1" smtClean="0">
                <a:latin typeface="Times New Roman" pitchFamily="18" charset="0"/>
                <a:cs typeface="Arial" charset="0"/>
              </a:rPr>
              <a:t>N</a:t>
            </a:r>
            <a:r>
              <a:rPr lang="en-US" altLang="en-US" smtClean="0">
                <a:latin typeface="Arial" charset="0"/>
                <a:cs typeface="Arial" charset="0"/>
              </a:rPr>
              <a:t>-ary tree containing the same number of nodes</a:t>
            </a:r>
          </a:p>
        </p:txBody>
      </p:sp>
    </p:spTree>
    <p:extLst>
      <p:ext uri="{BB962C8B-B14F-4D97-AF65-F5344CB8AC3E}">
        <p14:creationId xmlns:p14="http://schemas.microsoft.com/office/powerpoint/2010/main" val="892132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533400" indent="-533400">
              <a:buFontTx/>
              <a:buNone/>
            </a:pPr>
            <a:r>
              <a:rPr lang="en-US" dirty="0" smtClean="0">
                <a:latin typeface="Arial" charset="0"/>
                <a:cs typeface="Arial" charset="0"/>
              </a:rPr>
              <a:t>[1]	</a:t>
            </a:r>
            <a:r>
              <a:rPr lang="en-US" altLang="en-US" dirty="0" err="1">
                <a:latin typeface="Arial" charset="0"/>
                <a:cs typeface="Arial" charset="0"/>
              </a:rPr>
              <a:t>Cormen</a:t>
            </a:r>
            <a:r>
              <a:rPr lang="en-US" altLang="en-US" dirty="0">
                <a:latin typeface="Arial" charset="0"/>
                <a:cs typeface="Arial" charset="0"/>
              </a:rPr>
              <a:t>, </a:t>
            </a:r>
            <a:r>
              <a:rPr lang="en-US" altLang="en-US" dirty="0" err="1">
                <a:latin typeface="Arial" charset="0"/>
                <a:cs typeface="Arial" charset="0"/>
              </a:rPr>
              <a:t>Leiserson</a:t>
            </a:r>
            <a:r>
              <a:rPr lang="en-US" altLang="en-US" dirty="0">
                <a:latin typeface="Arial" charset="0"/>
                <a:cs typeface="Arial" charset="0"/>
              </a:rPr>
              <a:t>, and </a:t>
            </a:r>
            <a:r>
              <a:rPr lang="en-US" altLang="en-US" dirty="0" err="1">
                <a:latin typeface="Arial" charset="0"/>
                <a:cs typeface="Arial" charset="0"/>
              </a:rPr>
              <a:t>Rivest</a:t>
            </a:r>
            <a:r>
              <a:rPr lang="en-US" altLang="en-US" dirty="0">
                <a:latin typeface="Arial" charset="0"/>
                <a:cs typeface="Arial" charset="0"/>
              </a:rPr>
              <a:t>, </a:t>
            </a:r>
            <a:r>
              <a:rPr lang="en-US" altLang="en-US" i="1" dirty="0">
                <a:latin typeface="Arial" charset="0"/>
                <a:cs typeface="Arial" charset="0"/>
              </a:rPr>
              <a:t>Introduction to Algorithms</a:t>
            </a:r>
            <a:r>
              <a:rPr lang="en-US" altLang="en-US" dirty="0">
                <a:latin typeface="Arial" charset="0"/>
                <a:cs typeface="Arial" charset="0"/>
              </a:rPr>
              <a:t>, McGraw Hill, 1990, §5.5.3, p.94-96</a:t>
            </a:r>
            <a:r>
              <a:rPr lang="en-US" altLang="en-US" dirty="0" smtClean="0">
                <a:latin typeface="Arial" charset="0"/>
                <a:cs typeface="Arial" charset="0"/>
              </a:rPr>
              <a:t>.</a:t>
            </a:r>
            <a:endParaRPr lang="en-US" altLang="en-US" dirty="0">
              <a:latin typeface="Arial" charset="0"/>
              <a:cs typeface="Arial" charset="0"/>
            </a:endParaRPr>
          </a:p>
        </p:txBody>
      </p:sp>
      <p:sp>
        <p:nvSpPr>
          <p:cNvPr id="53251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CA" smtClean="0">
                <a:latin typeface="Arial" charset="0"/>
                <a:cs typeface="Arial" charset="0"/>
              </a:rPr>
              <a:t>Reference</a:t>
            </a:r>
          </a:p>
        </p:txBody>
      </p:sp>
    </p:spTree>
    <p:extLst>
      <p:ext uri="{BB962C8B-B14F-4D97-AF65-F5344CB8AC3E}">
        <p14:creationId xmlns:p14="http://schemas.microsoft.com/office/powerpoint/2010/main" val="526512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 typeface="Arial" charset="0"/>
              <a:buNone/>
            </a:pPr>
            <a:r>
              <a:rPr lang="en-US" dirty="0" smtClean="0">
                <a:latin typeface="Arial" charset="0"/>
                <a:cs typeface="Arial" charset="0"/>
              </a:rPr>
              <a:t>	This topic quickly looks at a generalization of a binary tree, where each node has up to </a:t>
            </a:r>
            <a: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dirty="0" smtClean="0">
                <a:latin typeface="Arial" charset="0"/>
                <a:cs typeface="Arial" charset="0"/>
              </a:rPr>
              <a:t> children</a:t>
            </a:r>
          </a:p>
          <a:p>
            <a:pPr lvl="1" eaLnBrk="1" hangingPunct="1"/>
            <a:r>
              <a:rPr lang="en-US" dirty="0" smtClean="0">
                <a:latin typeface="Arial" charset="0"/>
                <a:cs typeface="Arial" charset="0"/>
              </a:rPr>
              <a:t>Definition</a:t>
            </a:r>
          </a:p>
          <a:p>
            <a:pPr lvl="1" eaLnBrk="1" hangingPunct="1"/>
            <a:r>
              <a:rPr lang="en-US" dirty="0" smtClean="0">
                <a:latin typeface="Arial" charset="0"/>
                <a:cs typeface="Arial" charset="0"/>
              </a:rPr>
              <a:t>Perfect </a:t>
            </a:r>
            <a: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dirty="0" smtClean="0">
                <a:latin typeface="Arial" charset="0"/>
                <a:cs typeface="Arial" charset="0"/>
              </a:rPr>
              <a:t>-</a:t>
            </a:r>
            <a:r>
              <a:rPr lang="en-US" dirty="0" err="1" smtClean="0">
                <a:latin typeface="Arial" charset="0"/>
                <a:cs typeface="Arial" charset="0"/>
              </a:rPr>
              <a:t>ary</a:t>
            </a:r>
            <a:r>
              <a:rPr lang="en-US" dirty="0" smtClean="0">
                <a:latin typeface="Arial" charset="0"/>
                <a:cs typeface="Arial" charset="0"/>
              </a:rPr>
              <a:t> trees</a:t>
            </a:r>
          </a:p>
          <a:p>
            <a:pPr lvl="1" eaLnBrk="1" hangingPunct="1"/>
            <a:r>
              <a:rPr lang="en-US" dirty="0" smtClean="0">
                <a:latin typeface="Arial" charset="0"/>
                <a:cs typeface="Arial" charset="0"/>
              </a:rPr>
              <a:t>Complete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dirty="0" smtClean="0">
                <a:latin typeface="Arial" charset="0"/>
                <a:cs typeface="Arial" charset="0"/>
              </a:rPr>
              <a:t>-</a:t>
            </a:r>
            <a:r>
              <a:rPr lang="en-US" dirty="0" err="1" smtClean="0">
                <a:latin typeface="Arial" charset="0"/>
                <a:cs typeface="Arial" charset="0"/>
              </a:rPr>
              <a:t>ary</a:t>
            </a:r>
            <a:r>
              <a:rPr lang="en-US" dirty="0" smtClean="0">
                <a:latin typeface="Arial" charset="0"/>
                <a:cs typeface="Arial" charset="0"/>
              </a:rPr>
              <a:t> trees</a:t>
            </a:r>
          </a:p>
          <a:p>
            <a:pPr lvl="1" eaLnBrk="1" hangingPunct="1"/>
            <a:r>
              <a:rPr lang="en-US" dirty="0" smtClean="0">
                <a:latin typeface="Arial" charset="0"/>
                <a:cs typeface="Arial" charset="0"/>
              </a:rPr>
              <a:t>Implementation using templates</a:t>
            </a:r>
          </a:p>
        </p:txBody>
      </p:sp>
      <p:sp>
        <p:nvSpPr>
          <p:cNvPr id="35843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CA" smtClean="0">
                <a:latin typeface="Arial" charset="0"/>
                <a:cs typeface="Arial" charset="0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573568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solidFill>
                  <a:srgbClr val="B2B2B2"/>
                </a:solidFill>
                <a:latin typeface="Arial" charset="0"/>
                <a:cs typeface="Arial" charset="0"/>
              </a:rPr>
              <a:t>Usage Notes</a:t>
            </a:r>
          </a:p>
        </p:txBody>
      </p:sp>
      <p:sp>
        <p:nvSpPr>
          <p:cNvPr id="1198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eaLnBrk="1" hangingPunct="1">
              <a:defRPr/>
            </a:pPr>
            <a:r>
              <a:rPr lang="en-US" dirty="0">
                <a:solidFill>
                  <a:srgbClr val="B2B2B2"/>
                </a:solidFill>
              </a:rPr>
              <a:t>These slides are made publicly available on the web for anyone to use</a:t>
            </a:r>
          </a:p>
          <a:p>
            <a:pPr eaLnBrk="1" hangingPunct="1">
              <a:defRPr/>
            </a:pPr>
            <a:r>
              <a:rPr lang="en-US" dirty="0">
                <a:solidFill>
                  <a:srgbClr val="B2B2B2"/>
                </a:solidFill>
              </a:rPr>
              <a:t>If you choose to use them, or a part thereof, for a course at another institution, I ask only three things:</a:t>
            </a:r>
          </a:p>
          <a:p>
            <a:pPr lvl="1" eaLnBrk="1" hangingPunct="1">
              <a:defRPr/>
            </a:pPr>
            <a:r>
              <a:rPr lang="en-US" dirty="0">
                <a:solidFill>
                  <a:srgbClr val="B2B2B2"/>
                </a:solidFill>
              </a:rPr>
              <a:t>that you inform me that you are using the slides,</a:t>
            </a:r>
          </a:p>
          <a:p>
            <a:pPr lvl="1" eaLnBrk="1" hangingPunct="1">
              <a:defRPr/>
            </a:pPr>
            <a:r>
              <a:rPr lang="en-US" dirty="0">
                <a:solidFill>
                  <a:srgbClr val="B2B2B2"/>
                </a:solidFill>
              </a:rPr>
              <a:t>that you acknowledge my work, and</a:t>
            </a:r>
          </a:p>
          <a:p>
            <a:pPr lvl="1" eaLnBrk="1" hangingPunct="1">
              <a:defRPr/>
            </a:pPr>
            <a:r>
              <a:rPr lang="en-US" dirty="0">
                <a:solidFill>
                  <a:srgbClr val="B2B2B2"/>
                </a:solidFill>
              </a:rPr>
              <a:t>that you alert me of any mistakes which I made or changes which you make, and allow me the option of incorporating such changes (with an acknowledgment) in my set of slides</a:t>
            </a:r>
          </a:p>
          <a:p>
            <a:pPr lvl="1" eaLnBrk="1" hangingPunct="1">
              <a:buFontTx/>
              <a:buNone/>
              <a:defRPr/>
            </a:pPr>
            <a:endParaRPr lang="en-US" dirty="0">
              <a:solidFill>
                <a:srgbClr val="B2B2B2"/>
              </a:solidFill>
            </a:endParaRPr>
          </a:p>
          <a:p>
            <a:pPr lvl="1" eaLnBrk="1" hangingPunct="1">
              <a:buFontTx/>
              <a:buNone/>
              <a:defRPr/>
            </a:pPr>
            <a:r>
              <a:rPr lang="en-US" dirty="0">
                <a:solidFill>
                  <a:srgbClr val="B2B2B2"/>
                </a:solidFill>
              </a:rPr>
              <a:t>					</a:t>
            </a:r>
            <a:r>
              <a:rPr lang="en-US" sz="1600" dirty="0">
                <a:solidFill>
                  <a:srgbClr val="B2B2B2"/>
                </a:solidFill>
              </a:rPr>
              <a:t>	Sincerely,</a:t>
            </a:r>
          </a:p>
          <a:p>
            <a:pPr lvl="1" eaLnBrk="1" hangingPunct="1">
              <a:buFontTx/>
              <a:buNone/>
              <a:defRPr/>
            </a:pPr>
            <a:r>
              <a:rPr lang="en-US" sz="1600" dirty="0">
                <a:solidFill>
                  <a:srgbClr val="B2B2B2"/>
                </a:solidFill>
              </a:rPr>
              <a:t>						Douglas Wilhelm Harder, </a:t>
            </a:r>
            <a:r>
              <a:rPr lang="en-US" sz="1600" dirty="0" err="1">
                <a:solidFill>
                  <a:srgbClr val="B2B2B2"/>
                </a:solidFill>
              </a:rPr>
              <a:t>MMath</a:t>
            </a:r>
            <a:endParaRPr lang="en-US" sz="1600" dirty="0">
              <a:solidFill>
                <a:srgbClr val="B2B2B2"/>
              </a:solidFill>
            </a:endParaRPr>
          </a:p>
          <a:p>
            <a:pPr lvl="1" eaLnBrk="1" hangingPunct="1">
              <a:buFontTx/>
              <a:buNone/>
              <a:defRPr/>
            </a:pPr>
            <a:r>
              <a:rPr lang="en-US" sz="1600" dirty="0">
                <a:solidFill>
                  <a:srgbClr val="B2B2B2"/>
                </a:solidFill>
              </a:rPr>
              <a:t>						</a:t>
            </a:r>
            <a:r>
              <a:rPr lang="en-US" sz="1600" b="1" dirty="0">
                <a:solidFill>
                  <a:srgbClr val="B2B2B2"/>
                </a:solidFill>
                <a:latin typeface="Courier New" pitchFamily="49" charset="0"/>
              </a:rPr>
              <a:t>dwharder@alumni.uwaterloo.ca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i="1" smtClean="0">
                <a:latin typeface="Times New Roman" pitchFamily="18" charset="0"/>
                <a:cs typeface="Arial" charset="0"/>
              </a:rPr>
              <a:t>N</a:t>
            </a:r>
            <a:r>
              <a:rPr lang="en-US" altLang="en-US" smtClean="0">
                <a:latin typeface="Arial" charset="0"/>
                <a:cs typeface="Arial" charset="0"/>
              </a:rPr>
              <a:t>-ary Trees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One generalization of binary trees are a class of trees termed </a:t>
            </a:r>
            <a:r>
              <a:rPr lang="en-US" altLang="en-US" i="1" smtClean="0">
                <a:latin typeface="Times New Roman" pitchFamily="18" charset="0"/>
                <a:cs typeface="Arial" charset="0"/>
              </a:rPr>
              <a:t>N</a:t>
            </a:r>
            <a:r>
              <a:rPr lang="en-US" altLang="en-US" smtClean="0">
                <a:latin typeface="Arial" charset="0"/>
                <a:cs typeface="Arial" charset="0"/>
              </a:rPr>
              <a:t>-ary trees: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A tree where each node had </a:t>
            </a:r>
            <a:r>
              <a:rPr lang="en-US" altLang="en-US" i="1" smtClean="0">
                <a:latin typeface="Times New Roman" pitchFamily="18" charset="0"/>
                <a:cs typeface="Arial" charset="0"/>
              </a:rPr>
              <a:t>N</a:t>
            </a:r>
            <a:r>
              <a:rPr lang="en-US" altLang="en-US" smtClean="0">
                <a:latin typeface="Arial" charset="0"/>
                <a:cs typeface="Arial" charset="0"/>
              </a:rPr>
              <a:t> sub-trees, any of which may be may be empty trees</a:t>
            </a:r>
          </a:p>
        </p:txBody>
      </p:sp>
      <p:sp>
        <p:nvSpPr>
          <p:cNvPr id="9220" name="TextBox 3"/>
          <p:cNvSpPr txBox="1">
            <a:spLocks noChangeArrowheads="1"/>
          </p:cNvSpPr>
          <p:nvPr/>
        </p:nvSpPr>
        <p:spPr bwMode="auto">
          <a:xfrm>
            <a:off x="179388" y="682849"/>
            <a:ext cx="69691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CA" altLang="en-US" dirty="0" smtClean="0"/>
              <a:t>5.4.1</a:t>
            </a:r>
            <a:endParaRPr lang="en-CA" altLang="en-US" dirty="0"/>
          </a:p>
        </p:txBody>
      </p:sp>
    </p:spTree>
    <p:extLst>
      <p:ext uri="{BB962C8B-B14F-4D97-AF65-F5344CB8AC3E}">
        <p14:creationId xmlns:p14="http://schemas.microsoft.com/office/powerpoint/2010/main" val="1939176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Ternary Trees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 smtClean="0">
                <a:latin typeface="Arial" charset="0"/>
                <a:cs typeface="Arial" charset="0"/>
              </a:rPr>
              <a:t>	Examples of a ternary (</a:t>
            </a:r>
            <a:r>
              <a:rPr lang="en-US" altLang="en-US" dirty="0" smtClean="0">
                <a:latin typeface="Times New Roman" pitchFamily="18" charset="0"/>
                <a:cs typeface="Arial" charset="0"/>
              </a:rPr>
              <a:t>3</a:t>
            </a:r>
            <a:r>
              <a:rPr lang="en-US" altLang="en-US" dirty="0" smtClean="0">
                <a:latin typeface="Arial" charset="0"/>
                <a:cs typeface="Arial" charset="0"/>
              </a:rPr>
              <a:t>-ary) trees</a:t>
            </a:r>
          </a:p>
          <a:p>
            <a:pPr lvl="1"/>
            <a:r>
              <a:rPr lang="en-US" altLang="en-US" dirty="0" smtClean="0">
                <a:latin typeface="Arial" charset="0"/>
                <a:cs typeface="Arial" charset="0"/>
              </a:rPr>
              <a:t>We don’t usually indicate empty sub-trees</a:t>
            </a:r>
          </a:p>
        </p:txBody>
      </p:sp>
      <p:pic>
        <p:nvPicPr>
          <p:cNvPr id="10244" name="Picture 4" descr="ternar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2138" y="2997200"/>
            <a:ext cx="2743200" cy="245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5" name="TextBox 5"/>
          <p:cNvSpPr txBox="1">
            <a:spLocks noChangeArrowheads="1"/>
          </p:cNvSpPr>
          <p:nvPr/>
        </p:nvSpPr>
        <p:spPr bwMode="auto">
          <a:xfrm>
            <a:off x="179388" y="682849"/>
            <a:ext cx="69691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CA" altLang="en-US" dirty="0" smtClean="0"/>
              <a:t>5.4.1</a:t>
            </a:r>
            <a:endParaRPr lang="en-CA" altLang="en-US" dirty="0"/>
          </a:p>
        </p:txBody>
      </p:sp>
    </p:spTree>
    <p:extLst>
      <p:ext uri="{BB962C8B-B14F-4D97-AF65-F5344CB8AC3E}">
        <p14:creationId xmlns:p14="http://schemas.microsoft.com/office/powerpoint/2010/main" val="3538608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Quaternary Trees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Example of a perfect quaternary (</a:t>
            </a:r>
            <a:r>
              <a:rPr lang="en-US" altLang="en-US" smtClean="0">
                <a:latin typeface="Times New Roman" pitchFamily="18" charset="0"/>
                <a:cs typeface="Arial" charset="0"/>
              </a:rPr>
              <a:t>4</a:t>
            </a:r>
            <a:r>
              <a:rPr lang="en-US" altLang="en-US" smtClean="0">
                <a:latin typeface="Arial" charset="0"/>
                <a:cs typeface="Arial" charset="0"/>
              </a:rPr>
              <a:t>-ary) tree</a:t>
            </a:r>
          </a:p>
          <a:p>
            <a:endParaRPr lang="en-US" altLang="en-US" smtClean="0">
              <a:latin typeface="Arial" charset="0"/>
              <a:cs typeface="Arial" charset="0"/>
            </a:endParaRPr>
          </a:p>
          <a:p>
            <a:endParaRPr lang="en-US" altLang="en-US" smtClean="0">
              <a:latin typeface="Arial" charset="0"/>
              <a:cs typeface="Arial" charset="0"/>
            </a:endParaRPr>
          </a:p>
          <a:p>
            <a:endParaRPr lang="en-US" altLang="en-US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US" altLang="en-US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Under certain conditions, the number of operations required may be slightly fewer with quaternary trees (e.g., with heaps)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The asymptotic behaviour is similar</a:t>
            </a:r>
          </a:p>
        </p:txBody>
      </p:sp>
      <p:pic>
        <p:nvPicPr>
          <p:cNvPr id="11268" name="Picture 6" descr="quaternar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0338" y="2316163"/>
            <a:ext cx="3352800" cy="969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69" name="TextBox 5"/>
          <p:cNvSpPr txBox="1">
            <a:spLocks noChangeArrowheads="1"/>
          </p:cNvSpPr>
          <p:nvPr/>
        </p:nvSpPr>
        <p:spPr bwMode="auto">
          <a:xfrm>
            <a:off x="179388" y="682849"/>
            <a:ext cx="69691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CA" altLang="en-US" dirty="0" smtClean="0"/>
              <a:t>5.4.1</a:t>
            </a:r>
            <a:endParaRPr lang="en-CA" altLang="en-US" dirty="0"/>
          </a:p>
        </p:txBody>
      </p:sp>
    </p:spTree>
    <p:extLst>
      <p:ext uri="{BB962C8B-B14F-4D97-AF65-F5344CB8AC3E}">
        <p14:creationId xmlns:p14="http://schemas.microsoft.com/office/powerpoint/2010/main" val="4270843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>
                <a:latin typeface="Arial" charset="0"/>
                <a:cs typeface="Arial" charset="0"/>
              </a:rPr>
              <a:t>Perfect </a:t>
            </a:r>
            <a:r>
              <a:rPr lang="en-US" altLang="en-US" i="1" dirty="0" smtClean="0">
                <a:latin typeface="Times New Roman" pitchFamily="18" charset="0"/>
                <a:cs typeface="Arial" charset="0"/>
              </a:rPr>
              <a:t>N</a:t>
            </a:r>
            <a:r>
              <a:rPr lang="en-US" altLang="en-US" dirty="0" smtClean="0">
                <a:latin typeface="Arial" charset="0"/>
                <a:cs typeface="Arial" charset="0"/>
              </a:rPr>
              <a:t>-</a:t>
            </a:r>
            <a:r>
              <a:rPr lang="en-US" altLang="en-US" dirty="0" err="1" smtClean="0">
                <a:latin typeface="Arial" charset="0"/>
                <a:cs typeface="Arial" charset="0"/>
              </a:rPr>
              <a:t>ary</a:t>
            </a:r>
            <a:r>
              <a:rPr lang="en-US" altLang="en-US" dirty="0" smtClean="0">
                <a:latin typeface="Arial" charset="0"/>
                <a:cs typeface="Arial" charset="0"/>
              </a:rPr>
              <a:t> Trees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Each node can have </a:t>
            </a:r>
            <a:r>
              <a:rPr lang="en-US" altLang="en-US" i="1" smtClean="0">
                <a:latin typeface="Times New Roman" pitchFamily="18" charset="0"/>
                <a:cs typeface="Arial" charset="0"/>
              </a:rPr>
              <a:t>N</a:t>
            </a:r>
            <a:r>
              <a:rPr lang="en-US" altLang="en-US" smtClean="0">
                <a:latin typeface="Arial" charset="0"/>
                <a:cs typeface="Arial" charset="0"/>
              </a:rPr>
              <a:t> children</a:t>
            </a:r>
          </a:p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The number of nodes in a perfect </a:t>
            </a:r>
            <a:r>
              <a:rPr lang="en-US" altLang="en-US" i="1" smtClean="0">
                <a:latin typeface="Times New Roman" pitchFamily="18" charset="0"/>
                <a:cs typeface="Arial" charset="0"/>
              </a:rPr>
              <a:t>N</a:t>
            </a:r>
            <a:r>
              <a:rPr lang="en-US" altLang="en-US" smtClean="0">
                <a:latin typeface="Arial" charset="0"/>
                <a:cs typeface="Arial" charset="0"/>
              </a:rPr>
              <a:t>-ary tree of height </a:t>
            </a:r>
            <a:r>
              <a:rPr lang="en-US" altLang="en-US" i="1" smtClean="0">
                <a:latin typeface="Times New Roman" pitchFamily="18" charset="0"/>
                <a:cs typeface="Arial" charset="0"/>
              </a:rPr>
              <a:t>h</a:t>
            </a:r>
            <a:r>
              <a:rPr lang="en-US" altLang="en-US" smtClean="0">
                <a:latin typeface="Arial" charset="0"/>
                <a:cs typeface="Arial" charset="0"/>
              </a:rPr>
              <a:t> is</a:t>
            </a:r>
          </a:p>
          <a:p>
            <a:pPr algn="ctr">
              <a:buFont typeface="Arial" charset="0"/>
              <a:buNone/>
            </a:pPr>
            <a:r>
              <a:rPr lang="en-US" altLang="en-US" smtClean="0">
                <a:latin typeface="Times New Roman" pitchFamily="18" charset="0"/>
                <a:cs typeface="Arial" charset="0"/>
              </a:rPr>
              <a:t>1 + </a:t>
            </a:r>
            <a:r>
              <a:rPr lang="en-US" altLang="en-US" i="1" smtClean="0">
                <a:latin typeface="Times New Roman" pitchFamily="18" charset="0"/>
                <a:cs typeface="Arial" charset="0"/>
              </a:rPr>
              <a:t>N</a:t>
            </a:r>
            <a:r>
              <a:rPr lang="en-US" altLang="en-US" smtClean="0">
                <a:latin typeface="Times New Roman" pitchFamily="18" charset="0"/>
                <a:cs typeface="Arial" charset="0"/>
              </a:rPr>
              <a:t> + </a:t>
            </a:r>
            <a:r>
              <a:rPr lang="en-US" altLang="en-US" i="1" smtClean="0">
                <a:latin typeface="Times New Roman" pitchFamily="18" charset="0"/>
                <a:cs typeface="Arial" charset="0"/>
              </a:rPr>
              <a:t>N</a:t>
            </a:r>
            <a:r>
              <a:rPr lang="en-US" altLang="en-US" baseline="30000" smtClean="0">
                <a:latin typeface="Times New Roman" pitchFamily="18" charset="0"/>
                <a:cs typeface="Arial" charset="0"/>
              </a:rPr>
              <a:t>2</a:t>
            </a:r>
            <a:r>
              <a:rPr lang="en-US" altLang="en-US" smtClean="0">
                <a:latin typeface="Times New Roman" pitchFamily="18" charset="0"/>
                <a:cs typeface="Arial" charset="0"/>
              </a:rPr>
              <a:t> + </a:t>
            </a:r>
            <a:r>
              <a:rPr lang="en-US" altLang="en-US" i="1" smtClean="0">
                <a:latin typeface="Times New Roman" pitchFamily="18" charset="0"/>
                <a:cs typeface="Arial" charset="0"/>
              </a:rPr>
              <a:t>N</a:t>
            </a:r>
            <a:r>
              <a:rPr lang="en-US" altLang="en-US" baseline="30000" smtClean="0">
                <a:latin typeface="Times New Roman" pitchFamily="18" charset="0"/>
                <a:cs typeface="Arial" charset="0"/>
              </a:rPr>
              <a:t>3</a:t>
            </a:r>
            <a:r>
              <a:rPr lang="en-US" altLang="en-US" smtClean="0">
                <a:latin typeface="Times New Roman" pitchFamily="18" charset="0"/>
                <a:cs typeface="Arial" charset="0"/>
              </a:rPr>
              <a:t> </a:t>
            </a:r>
            <a:r>
              <a:rPr lang="en-US" altLang="en-US" smtClean="0">
                <a:latin typeface="Arial" charset="0"/>
                <a:cs typeface="Arial" charset="0"/>
              </a:rPr>
              <a:t>⋅⋅⋅ </a:t>
            </a:r>
            <a:r>
              <a:rPr lang="en-US" altLang="en-US" smtClean="0">
                <a:latin typeface="Times New Roman" pitchFamily="18" charset="0"/>
                <a:cs typeface="Arial" charset="0"/>
              </a:rPr>
              <a:t>+ </a:t>
            </a:r>
            <a:r>
              <a:rPr lang="en-US" altLang="en-US" i="1" smtClean="0">
                <a:latin typeface="Times New Roman" pitchFamily="18" charset="0"/>
                <a:cs typeface="Arial" charset="0"/>
              </a:rPr>
              <a:t>N</a:t>
            </a:r>
            <a:r>
              <a:rPr lang="en-US" altLang="en-US" i="1" baseline="30000" smtClean="0">
                <a:latin typeface="Times New Roman" pitchFamily="18" charset="0"/>
                <a:cs typeface="Arial" charset="0"/>
              </a:rPr>
              <a:t>h</a:t>
            </a:r>
            <a:r>
              <a:rPr lang="en-US" altLang="en-US" baseline="30000" smtClean="0">
                <a:latin typeface="Times New Roman" pitchFamily="18" charset="0"/>
                <a:cs typeface="Arial" charset="0"/>
              </a:rPr>
              <a:t> </a:t>
            </a:r>
            <a:endParaRPr lang="en-US" altLang="en-US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US" altLang="en-US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This is a geometric sum, and therefore, the number of </a:t>
            </a:r>
            <a:br>
              <a:rPr lang="en-US" altLang="en-US" smtClean="0">
                <a:latin typeface="Arial" charset="0"/>
                <a:cs typeface="Arial" charset="0"/>
              </a:rPr>
            </a:br>
            <a:r>
              <a:rPr lang="en-US" altLang="en-US" smtClean="0">
                <a:latin typeface="Arial" charset="0"/>
                <a:cs typeface="Arial" charset="0"/>
              </a:rPr>
              <a:t/>
            </a:r>
            <a:br>
              <a:rPr lang="en-US" altLang="en-US" smtClean="0">
                <a:latin typeface="Arial" charset="0"/>
                <a:cs typeface="Arial" charset="0"/>
              </a:rPr>
            </a:br>
            <a:r>
              <a:rPr lang="en-US" altLang="en-US" smtClean="0">
                <a:latin typeface="Arial" charset="0"/>
                <a:cs typeface="Arial" charset="0"/>
              </a:rPr>
              <a:t>nodes is</a:t>
            </a:r>
          </a:p>
        </p:txBody>
      </p:sp>
      <p:graphicFrame>
        <p:nvGraphicFramePr>
          <p:cNvPr id="1026" name="Object 2"/>
          <p:cNvGraphicFramePr>
            <a:graphicFrameLocks noChangeAspect="1"/>
          </p:cNvGraphicFramePr>
          <p:nvPr/>
        </p:nvGraphicFramePr>
        <p:xfrm>
          <a:off x="1870075" y="3417888"/>
          <a:ext cx="2640013" cy="906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645" name="Equation" r:id="rId4" imgW="1295280" imgH="444240" progId="Equation.DSMT4">
                  <p:embed/>
                </p:oleObj>
              </mc:Choice>
              <mc:Fallback>
                <p:oleObj name="Equation" r:id="rId4" imgW="1295280" imgH="4442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70075" y="3417888"/>
                        <a:ext cx="2640013" cy="906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9" name="TextBox 4"/>
          <p:cNvSpPr txBox="1">
            <a:spLocks noChangeArrowheads="1"/>
          </p:cNvSpPr>
          <p:nvPr/>
        </p:nvSpPr>
        <p:spPr bwMode="auto">
          <a:xfrm>
            <a:off x="179388" y="682849"/>
            <a:ext cx="89058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CA" altLang="en-US" dirty="0" smtClean="0"/>
              <a:t>5.4.2.1</a:t>
            </a:r>
            <a:endParaRPr lang="en-CA" altLang="en-US" dirty="0"/>
          </a:p>
        </p:txBody>
      </p:sp>
    </p:spTree>
    <p:extLst>
      <p:ext uri="{BB962C8B-B14F-4D97-AF65-F5344CB8AC3E}">
        <p14:creationId xmlns:p14="http://schemas.microsoft.com/office/powerpoint/2010/main" val="2939697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Perfect </a:t>
            </a:r>
            <a:r>
              <a:rPr lang="en-US" altLang="en-US" i="1" dirty="0" smtClean="0">
                <a:latin typeface="Times New Roman" pitchFamily="18" charset="0"/>
                <a:cs typeface="Arial" charset="0"/>
              </a:rPr>
              <a:t>N</a:t>
            </a:r>
            <a:r>
              <a:rPr lang="en-US" altLang="en-US" dirty="0" smtClean="0">
                <a:latin typeface="Arial" charset="0"/>
                <a:cs typeface="Arial" charset="0"/>
              </a:rPr>
              <a:t>-</a:t>
            </a:r>
            <a:r>
              <a:rPr lang="en-US" altLang="en-US" dirty="0" err="1" smtClean="0">
                <a:latin typeface="Arial" charset="0"/>
                <a:cs typeface="Arial" charset="0"/>
              </a:rPr>
              <a:t>ary</a:t>
            </a:r>
            <a:r>
              <a:rPr lang="en-US" altLang="en-US" dirty="0" smtClean="0">
                <a:latin typeface="Arial" charset="0"/>
                <a:cs typeface="Arial" charset="0"/>
              </a:rPr>
              <a:t> Trees</a:t>
            </a:r>
          </a:p>
        </p:txBody>
      </p:sp>
      <p:sp>
        <p:nvSpPr>
          <p:cNvPr id="205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 smtClean="0">
                <a:latin typeface="Arial" charset="0"/>
                <a:cs typeface="Arial" charset="0"/>
              </a:rPr>
              <a:t>	Solving this equation for </a:t>
            </a:r>
            <a:r>
              <a:rPr lang="en-US" altLang="en-US" i="1" dirty="0" smtClean="0">
                <a:latin typeface="Times New Roman" pitchFamily="18" charset="0"/>
                <a:cs typeface="Arial" charset="0"/>
              </a:rPr>
              <a:t>h</a:t>
            </a:r>
            <a:r>
              <a:rPr lang="en-US" altLang="en-US" dirty="0" smtClean="0">
                <a:latin typeface="Arial" charset="0"/>
                <a:cs typeface="Arial" charset="0"/>
              </a:rPr>
              <a:t>, a perfect </a:t>
            </a:r>
            <a:r>
              <a:rPr lang="en-US" altLang="en-US" i="1" dirty="0" smtClean="0">
                <a:latin typeface="Times New Roman" pitchFamily="18" charset="0"/>
                <a:cs typeface="Arial" charset="0"/>
              </a:rPr>
              <a:t>N</a:t>
            </a:r>
            <a:r>
              <a:rPr lang="en-US" altLang="en-US" dirty="0" smtClean="0">
                <a:latin typeface="Arial" charset="0"/>
                <a:cs typeface="Arial" charset="0"/>
              </a:rPr>
              <a:t>-</a:t>
            </a:r>
            <a:r>
              <a:rPr lang="en-US" altLang="en-US" dirty="0" err="1" smtClean="0">
                <a:latin typeface="Arial" charset="0"/>
                <a:cs typeface="Arial" charset="0"/>
              </a:rPr>
              <a:t>ary</a:t>
            </a:r>
            <a:r>
              <a:rPr lang="en-US" altLang="en-US" dirty="0" smtClean="0">
                <a:latin typeface="Arial" charset="0"/>
                <a:cs typeface="Arial" charset="0"/>
              </a:rPr>
              <a:t> tree with </a:t>
            </a:r>
            <a:r>
              <a:rPr lang="en-US" altLang="en-US" i="1" dirty="0" smtClean="0">
                <a:latin typeface="Times New Roman" pitchFamily="18" charset="0"/>
                <a:cs typeface="Arial" charset="0"/>
              </a:rPr>
              <a:t>n</a:t>
            </a:r>
            <a:r>
              <a:rPr lang="en-US" altLang="en-US" dirty="0" smtClean="0">
                <a:latin typeface="Arial" charset="0"/>
                <a:cs typeface="Arial" charset="0"/>
              </a:rPr>
              <a:t> nodes has a height given by</a:t>
            </a:r>
          </a:p>
        </p:txBody>
      </p:sp>
      <p:graphicFrame>
        <p:nvGraphicFramePr>
          <p:cNvPr id="2050" name="Object 2"/>
          <p:cNvGraphicFramePr>
            <a:graphicFrameLocks noChangeAspect="1"/>
          </p:cNvGraphicFramePr>
          <p:nvPr/>
        </p:nvGraphicFramePr>
        <p:xfrm>
          <a:off x="2771775" y="2492375"/>
          <a:ext cx="3527425" cy="50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669" name="Equation" r:id="rId4" imgW="1600200" imgH="228600" progId="Equation.3">
                  <p:embed/>
                </p:oleObj>
              </mc:Choice>
              <mc:Fallback>
                <p:oleObj name="Equation" r:id="rId4" imgW="16002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71775" y="2492375"/>
                        <a:ext cx="3527425" cy="504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53" name="TextBox 4"/>
          <p:cNvSpPr txBox="1">
            <a:spLocks noChangeArrowheads="1"/>
          </p:cNvSpPr>
          <p:nvPr/>
        </p:nvSpPr>
        <p:spPr bwMode="auto">
          <a:xfrm>
            <a:off x="179388" y="682849"/>
            <a:ext cx="89058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CA" altLang="en-US" dirty="0" smtClean="0"/>
              <a:t>5.4.2.2</a:t>
            </a:r>
            <a:endParaRPr lang="en-CA" altLang="en-US" dirty="0"/>
          </a:p>
        </p:txBody>
      </p:sp>
    </p:spTree>
    <p:extLst>
      <p:ext uri="{BB962C8B-B14F-4D97-AF65-F5344CB8AC3E}">
        <p14:creationId xmlns:p14="http://schemas.microsoft.com/office/powerpoint/2010/main" val="3999368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Perfect </a:t>
            </a:r>
            <a:r>
              <a:rPr lang="en-US" altLang="en-US" i="1" dirty="0" smtClean="0">
                <a:latin typeface="Times New Roman" pitchFamily="18" charset="0"/>
                <a:cs typeface="Arial" charset="0"/>
              </a:rPr>
              <a:t>N</a:t>
            </a:r>
            <a:r>
              <a:rPr lang="en-US" altLang="en-US" dirty="0" smtClean="0">
                <a:latin typeface="Arial" charset="0"/>
                <a:cs typeface="Arial" charset="0"/>
              </a:rPr>
              <a:t>-</a:t>
            </a:r>
            <a:r>
              <a:rPr lang="en-US" altLang="en-US" dirty="0" err="1" smtClean="0">
                <a:latin typeface="Arial" charset="0"/>
                <a:cs typeface="Arial" charset="0"/>
              </a:rPr>
              <a:t>ary</a:t>
            </a:r>
            <a:r>
              <a:rPr lang="en-US" altLang="en-US" dirty="0" smtClean="0">
                <a:latin typeface="Arial" charset="0"/>
                <a:cs typeface="Arial" charset="0"/>
              </a:rPr>
              <a:t> Trees</a:t>
            </a:r>
          </a:p>
        </p:txBody>
      </p:sp>
      <p:sp>
        <p:nvSpPr>
          <p:cNvPr id="307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 smtClean="0">
                <a:latin typeface="Arial" charset="0"/>
                <a:cs typeface="Arial" charset="0"/>
              </a:rPr>
              <a:t>	We note, however, that </a:t>
            </a:r>
            <a:r>
              <a:rPr lang="en-US" altLang="en-US" dirty="0" err="1" smtClean="0">
                <a:latin typeface="Times New Roman" pitchFamily="18" charset="0"/>
                <a:cs typeface="Arial" charset="0"/>
              </a:rPr>
              <a:t>log</a:t>
            </a:r>
            <a:r>
              <a:rPr lang="en-US" altLang="en-US" i="1" baseline="-25000" dirty="0" err="1" smtClean="0">
                <a:latin typeface="Times New Roman" pitchFamily="18" charset="0"/>
                <a:cs typeface="Arial" charset="0"/>
              </a:rPr>
              <a:t>N</a:t>
            </a:r>
            <a:r>
              <a:rPr lang="en-US" altLang="en-US" dirty="0" smtClean="0">
                <a:latin typeface="Times New Roman" pitchFamily="18" charset="0"/>
                <a:cs typeface="Arial" charset="0"/>
              </a:rPr>
              <a:t>(</a:t>
            </a:r>
            <a:r>
              <a:rPr lang="en-US" altLang="en-US" i="1" dirty="0" err="1" smtClean="0">
                <a:latin typeface="Times New Roman" pitchFamily="18" charset="0"/>
                <a:cs typeface="Arial" charset="0"/>
              </a:rPr>
              <a:t>nN</a:t>
            </a:r>
            <a:r>
              <a:rPr lang="en-US" altLang="en-US" dirty="0" smtClean="0">
                <a:latin typeface="Times New Roman" pitchFamily="18" charset="0"/>
                <a:cs typeface="Arial" charset="0"/>
              </a:rPr>
              <a:t>) – 1 = </a:t>
            </a:r>
            <a:r>
              <a:rPr lang="en-US" altLang="en-US" dirty="0" err="1" smtClean="0">
                <a:latin typeface="Times New Roman" pitchFamily="18" charset="0"/>
                <a:cs typeface="Arial" charset="0"/>
              </a:rPr>
              <a:t>log</a:t>
            </a:r>
            <a:r>
              <a:rPr lang="en-US" altLang="en-US" i="1" baseline="-25000" dirty="0" err="1" smtClean="0">
                <a:latin typeface="Times New Roman" pitchFamily="18" charset="0"/>
                <a:cs typeface="Arial" charset="0"/>
              </a:rPr>
              <a:t>N</a:t>
            </a:r>
            <a:r>
              <a:rPr lang="en-US" altLang="en-US" dirty="0" smtClean="0">
                <a:latin typeface="Times New Roman" pitchFamily="18" charset="0"/>
                <a:cs typeface="Arial" charset="0"/>
              </a:rPr>
              <a:t>(</a:t>
            </a:r>
            <a:r>
              <a:rPr lang="en-US" altLang="en-US" i="1" dirty="0" smtClean="0">
                <a:latin typeface="Times New Roman" pitchFamily="18" charset="0"/>
                <a:cs typeface="Arial" charset="0"/>
              </a:rPr>
              <a:t>n</a:t>
            </a:r>
            <a:r>
              <a:rPr lang="en-US" altLang="en-US" dirty="0" smtClean="0">
                <a:latin typeface="Times New Roman" pitchFamily="18" charset="0"/>
                <a:cs typeface="Arial" charset="0"/>
              </a:rPr>
              <a:t>), </a:t>
            </a:r>
            <a:r>
              <a:rPr lang="en-US" altLang="en-US" dirty="0" smtClean="0">
                <a:latin typeface="Arial" charset="0"/>
                <a:cs typeface="Arial" charset="0"/>
              </a:rPr>
              <a:t>hence, we may postulate that </a:t>
            </a:r>
            <a:r>
              <a:rPr lang="en-US" altLang="en-US" dirty="0" err="1" smtClean="0">
                <a:latin typeface="Times New Roman" pitchFamily="18" charset="0"/>
                <a:cs typeface="Times New Roman" pitchFamily="18" charset="0"/>
              </a:rPr>
              <a:t>log</a:t>
            </a:r>
            <a:r>
              <a:rPr lang="en-US" altLang="en-US" i="1" baseline="-25000" dirty="0" err="1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en-US" dirty="0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en-US" i="1" dirty="0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en-US" dirty="0" smtClean="0"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en-US" dirty="0" smtClean="0">
                <a:latin typeface="Arial" charset="0"/>
                <a:cs typeface="Arial" charset="0"/>
              </a:rPr>
              <a:t> should be an equally good approximation</a:t>
            </a:r>
          </a:p>
        </p:txBody>
      </p:sp>
      <p:sp>
        <p:nvSpPr>
          <p:cNvPr id="3077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en-CA" altLang="en-US"/>
          </a:p>
        </p:txBody>
      </p:sp>
      <p:graphicFrame>
        <p:nvGraphicFramePr>
          <p:cNvPr id="3074" name="Object 7"/>
          <p:cNvGraphicFramePr>
            <a:graphicFrameLocks noChangeAspect="1"/>
          </p:cNvGraphicFramePr>
          <p:nvPr/>
        </p:nvGraphicFramePr>
        <p:xfrm>
          <a:off x="1187450" y="2708275"/>
          <a:ext cx="6986588" cy="2592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693" name="Equation" r:id="rId4" imgW="3238200" imgH="1206360" progId="Equation.DSMT4">
                  <p:embed/>
                </p:oleObj>
              </mc:Choice>
              <mc:Fallback>
                <p:oleObj name="Equation" r:id="rId4" imgW="3238200" imgH="12063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450" y="2708275"/>
                        <a:ext cx="6986588" cy="25923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78" name="TextBox 8"/>
          <p:cNvSpPr txBox="1">
            <a:spLocks noChangeArrowheads="1"/>
          </p:cNvSpPr>
          <p:nvPr/>
        </p:nvSpPr>
        <p:spPr bwMode="auto">
          <a:xfrm>
            <a:off x="179388" y="682849"/>
            <a:ext cx="89058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CA" altLang="en-US" dirty="0" smtClean="0"/>
              <a:t>5.4.2.2</a:t>
            </a:r>
            <a:endParaRPr lang="en-CA" altLang="en-US" dirty="0"/>
          </a:p>
        </p:txBody>
      </p:sp>
    </p:spTree>
    <p:extLst>
      <p:ext uri="{BB962C8B-B14F-4D97-AF65-F5344CB8AC3E}">
        <p14:creationId xmlns:p14="http://schemas.microsoft.com/office/powerpoint/2010/main" val="1965840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i="1" smtClean="0">
                <a:latin typeface="Times New Roman" pitchFamily="18" charset="0"/>
                <a:cs typeface="Arial" charset="0"/>
              </a:rPr>
              <a:t>N</a:t>
            </a:r>
            <a:r>
              <a:rPr lang="en-US" altLang="en-US" smtClean="0">
                <a:latin typeface="Arial" charset="0"/>
                <a:cs typeface="Arial" charset="0"/>
              </a:rPr>
              <a:t>-ary Trees</a:t>
            </a:r>
          </a:p>
        </p:txBody>
      </p:sp>
      <p:sp>
        <p:nvSpPr>
          <p:cNvPr id="410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 smtClean="0">
                <a:latin typeface="Arial" charset="0"/>
                <a:cs typeface="Arial" charset="0"/>
              </a:rPr>
              <a:t>	Recall that the height for perfect binary tree is approximately </a:t>
            </a:r>
            <a:r>
              <a:rPr lang="en-US" altLang="en-US" dirty="0" err="1" smtClean="0">
                <a:latin typeface="Times New Roman" pitchFamily="18" charset="0"/>
                <a:cs typeface="Arial" charset="0"/>
              </a:rPr>
              <a:t>lg</a:t>
            </a:r>
            <a:r>
              <a:rPr lang="en-US" altLang="en-US" dirty="0" smtClean="0">
                <a:latin typeface="Times New Roman" pitchFamily="18" charset="0"/>
                <a:cs typeface="Arial" charset="0"/>
              </a:rPr>
              <a:t>(</a:t>
            </a:r>
            <a:r>
              <a:rPr lang="en-US" altLang="en-US" i="1" dirty="0" smtClean="0">
                <a:latin typeface="Times New Roman" pitchFamily="18" charset="0"/>
                <a:cs typeface="Arial" charset="0"/>
              </a:rPr>
              <a:t>n</a:t>
            </a:r>
            <a:r>
              <a:rPr lang="en-US" altLang="en-US" dirty="0" smtClean="0">
                <a:latin typeface="Times New Roman" pitchFamily="18" charset="0"/>
                <a:cs typeface="Arial" charset="0"/>
              </a:rPr>
              <a:t>)</a:t>
            </a:r>
          </a:p>
          <a:p>
            <a:pPr>
              <a:buFont typeface="Arial" charset="0"/>
              <a:buNone/>
            </a:pPr>
            <a:endParaRPr lang="en-US" altLang="en-US" dirty="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dirty="0" smtClean="0">
                <a:latin typeface="Arial" charset="0"/>
                <a:cs typeface="Arial" charset="0"/>
              </a:rPr>
              <a:t>	Therefore, if the height of an </a:t>
            </a:r>
            <a:r>
              <a:rPr lang="en-US" altLang="en-US" i="1" dirty="0" smtClean="0">
                <a:latin typeface="Times New Roman" pitchFamily="18" charset="0"/>
                <a:cs typeface="Arial" charset="0"/>
              </a:rPr>
              <a:t>N</a:t>
            </a:r>
            <a:r>
              <a:rPr lang="en-US" altLang="en-US" dirty="0" smtClean="0">
                <a:latin typeface="Arial" charset="0"/>
                <a:cs typeface="Arial" charset="0"/>
              </a:rPr>
              <a:t>-</a:t>
            </a:r>
            <a:r>
              <a:rPr lang="en-US" altLang="en-US" dirty="0" err="1" smtClean="0">
                <a:latin typeface="Arial" charset="0"/>
                <a:cs typeface="Arial" charset="0"/>
              </a:rPr>
              <a:t>ary</a:t>
            </a:r>
            <a:r>
              <a:rPr lang="en-US" altLang="en-US" dirty="0" smtClean="0">
                <a:latin typeface="Arial" charset="0"/>
                <a:cs typeface="Arial" charset="0"/>
              </a:rPr>
              <a:t> tree is </a:t>
            </a:r>
            <a:r>
              <a:rPr lang="en-US" altLang="en-US" dirty="0" err="1" smtClean="0">
                <a:latin typeface="Times New Roman" pitchFamily="18" charset="0"/>
                <a:cs typeface="Arial" charset="0"/>
              </a:rPr>
              <a:t>log</a:t>
            </a:r>
            <a:r>
              <a:rPr lang="en-US" altLang="en-US" i="1" baseline="-25000" dirty="0" err="1" smtClean="0">
                <a:latin typeface="Times New Roman" pitchFamily="18" charset="0"/>
                <a:cs typeface="Arial" charset="0"/>
              </a:rPr>
              <a:t>N</a:t>
            </a:r>
            <a:r>
              <a:rPr lang="en-US" altLang="en-US" dirty="0" smtClean="0">
                <a:latin typeface="Times New Roman" pitchFamily="18" charset="0"/>
                <a:cs typeface="Arial" charset="0"/>
              </a:rPr>
              <a:t>(</a:t>
            </a:r>
            <a:r>
              <a:rPr lang="en-US" altLang="en-US" i="1" dirty="0" smtClean="0">
                <a:latin typeface="Times New Roman" pitchFamily="18" charset="0"/>
                <a:cs typeface="Arial" charset="0"/>
              </a:rPr>
              <a:t>n</a:t>
            </a:r>
            <a:r>
              <a:rPr lang="en-US" altLang="en-US" dirty="0" smtClean="0">
                <a:latin typeface="Times New Roman" pitchFamily="18" charset="0"/>
                <a:cs typeface="Arial" charset="0"/>
              </a:rPr>
              <a:t>)</a:t>
            </a:r>
            <a:r>
              <a:rPr lang="en-US" altLang="en-US" dirty="0" smtClean="0">
                <a:latin typeface="Arial" charset="0"/>
                <a:cs typeface="Arial" charset="0"/>
              </a:rPr>
              <a:t>, the ratio of the heights is:</a:t>
            </a:r>
          </a:p>
          <a:p>
            <a:pPr>
              <a:buFontTx/>
              <a:buNone/>
            </a:pPr>
            <a:endParaRPr lang="en-US" altLang="en-US" dirty="0" smtClean="0">
              <a:latin typeface="Arial" charset="0"/>
              <a:cs typeface="Arial" charset="0"/>
            </a:endParaRPr>
          </a:p>
          <a:p>
            <a:pPr>
              <a:buFontTx/>
              <a:buNone/>
            </a:pPr>
            <a:endParaRPr lang="en-US" altLang="en-US" dirty="0" smtClean="0">
              <a:latin typeface="Arial" charset="0"/>
              <a:cs typeface="Arial" charset="0"/>
            </a:endParaRPr>
          </a:p>
          <a:p>
            <a:pPr>
              <a:buFontTx/>
              <a:buNone/>
            </a:pPr>
            <a:endParaRPr lang="en-US" altLang="en-US" dirty="0" smtClean="0">
              <a:latin typeface="Arial" charset="0"/>
              <a:cs typeface="Arial" charset="0"/>
            </a:endParaRPr>
          </a:p>
        </p:txBody>
      </p:sp>
      <p:graphicFrame>
        <p:nvGraphicFramePr>
          <p:cNvPr id="4098" name="Object 2"/>
          <p:cNvGraphicFramePr>
            <a:graphicFrameLocks noChangeAspect="1"/>
          </p:cNvGraphicFramePr>
          <p:nvPr/>
        </p:nvGraphicFramePr>
        <p:xfrm>
          <a:off x="2843213" y="3141663"/>
          <a:ext cx="3609975" cy="1319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717" name="Equation" r:id="rId4" imgW="1803240" imgH="660240" progId="Equation.3">
                  <p:embed/>
                </p:oleObj>
              </mc:Choice>
              <mc:Fallback>
                <p:oleObj name="Equation" r:id="rId4" imgW="1803240" imgH="6602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43213" y="3141663"/>
                        <a:ext cx="3609975" cy="13192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01" name="TextBox 4"/>
          <p:cNvSpPr txBox="1">
            <a:spLocks noChangeArrowheads="1"/>
          </p:cNvSpPr>
          <p:nvPr/>
        </p:nvSpPr>
        <p:spPr bwMode="auto">
          <a:xfrm>
            <a:off x="179388" y="682849"/>
            <a:ext cx="89058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CA" altLang="en-US" dirty="0" smtClean="0"/>
              <a:t>5.4.2.3</a:t>
            </a:r>
            <a:endParaRPr lang="en-CA" altLang="en-US" dirty="0"/>
          </a:p>
        </p:txBody>
      </p:sp>
    </p:spTree>
    <p:extLst>
      <p:ext uri="{BB962C8B-B14F-4D97-AF65-F5344CB8AC3E}">
        <p14:creationId xmlns:p14="http://schemas.microsoft.com/office/powerpoint/2010/main" val="684880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7308</TotalTime>
  <Words>244</Words>
  <Application>Microsoft Office PowerPoint</Application>
  <PresentationFormat>On-screen Show (4:3)</PresentationFormat>
  <Paragraphs>174</Paragraphs>
  <Slides>20</Slides>
  <Notes>20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2" baseType="lpstr">
      <vt:lpstr>Custom Design</vt:lpstr>
      <vt:lpstr>Equation</vt:lpstr>
      <vt:lpstr>PowerPoint Presentation</vt:lpstr>
      <vt:lpstr>Outline</vt:lpstr>
      <vt:lpstr>N-ary Trees</vt:lpstr>
      <vt:lpstr>Ternary Trees</vt:lpstr>
      <vt:lpstr>Quaternary Trees</vt:lpstr>
      <vt:lpstr>Perfect N-ary Trees</vt:lpstr>
      <vt:lpstr>Perfect N-ary Trees</vt:lpstr>
      <vt:lpstr>Perfect N-ary Trees</vt:lpstr>
      <vt:lpstr>N-ary Trees</vt:lpstr>
      <vt:lpstr>N-ary Trees</vt:lpstr>
      <vt:lpstr>Complete N-ary Trees</vt:lpstr>
      <vt:lpstr>Implementation of N-ary Trees</vt:lpstr>
      <vt:lpstr>Implementation of N-ary Trees</vt:lpstr>
      <vt:lpstr>N-ary Trees with Template Parameters</vt:lpstr>
      <vt:lpstr>N-ary Trees with Template Parameters</vt:lpstr>
      <vt:lpstr>N-ary Trees</vt:lpstr>
      <vt:lpstr>Applications</vt:lpstr>
      <vt:lpstr>Summary</vt:lpstr>
      <vt:lpstr>Reference</vt:lpstr>
      <vt:lpstr>Usage Notes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ECE 250 Algorithms and Data Structures</dc:title>
  <dc:creator>dwharder</dc:creator>
  <cp:lastModifiedBy>Douglas Wilhelm Harder</cp:lastModifiedBy>
  <cp:revision>430</cp:revision>
  <dcterms:created xsi:type="dcterms:W3CDTF">2009-09-11T23:00:44Z</dcterms:created>
  <dcterms:modified xsi:type="dcterms:W3CDTF">2018-01-27T14:34:35Z</dcterms:modified>
</cp:coreProperties>
</file>